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4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9144000" cy="5143500" type="screen16x9"/>
  <p:notesSz cx="6858000" cy="9144000"/>
  <p:embeddedFontLst>
    <p:embeddedFont>
      <p:font typeface="Georgia" panose="02040502050405020303" pitchFamily="18" charset="0"/>
      <p:regular r:id="rId42"/>
      <p:bold r:id="rId43"/>
      <p:italic r:id="rId44"/>
      <p:boldItalic r:id="rId45"/>
    </p:embeddedFont>
    <p:embeddedFont>
      <p:font typeface="Lora" panose="020B0604020202020204" charset="0"/>
      <p:regular r:id="rId46"/>
      <p:bold r:id="rId47"/>
      <p:italic r:id="rId48"/>
      <p:boldItalic r:id="rId49"/>
    </p:embeddedFont>
    <p:embeddedFont>
      <p:font typeface="Oswald" panose="020B0604020202020204" charset="0"/>
      <p:regular r:id="rId50"/>
      <p:bold r:id="rId51"/>
    </p:embeddedFont>
    <p:embeddedFont>
      <p:font typeface="Playfair Display"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819B7-957B-3F99-5543-0232C15390B9}" v="1" dt="2022-01-10T15:35:05.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wat  Sharma" userId="S::shashwat.bct75080@kecktm.edu.np::3c11f36c-2482-48fd-8608-4ad0c6bac768" providerId="AD" clId="Web-{2F8819B7-957B-3F99-5543-0232C15390B9}"/>
    <pc:docChg chg="modSld">
      <pc:chgData name="Shashwat  Sharma" userId="S::shashwat.bct75080@kecktm.edu.np::3c11f36c-2482-48fd-8608-4ad0c6bac768" providerId="AD" clId="Web-{2F8819B7-957B-3F99-5543-0232C15390B9}" dt="2022-01-10T15:35:05.174" v="0" actId="1076"/>
      <pc:docMkLst>
        <pc:docMk/>
      </pc:docMkLst>
      <pc:sldChg chg="modSp">
        <pc:chgData name="Shashwat  Sharma" userId="S::shashwat.bct75080@kecktm.edu.np::3c11f36c-2482-48fd-8608-4ad0c6bac768" providerId="AD" clId="Web-{2F8819B7-957B-3F99-5543-0232C15390B9}" dt="2022-01-10T15:35:05.174" v="0" actId="1076"/>
        <pc:sldMkLst>
          <pc:docMk/>
          <pc:sldMk cId="0" sldId="268"/>
        </pc:sldMkLst>
        <pc:picChg chg="mod">
          <ac:chgData name="Shashwat  Sharma" userId="S::shashwat.bct75080@kecktm.edu.np::3c11f36c-2482-48fd-8608-4ad0c6bac768" providerId="AD" clId="Web-{2F8819B7-957B-3F99-5543-0232C15390B9}" dt="2022-01-10T15:35:05.174" v="0" actId="1076"/>
          <ac:picMkLst>
            <pc:docMk/>
            <pc:sldMk cId="0" sldId="268"/>
            <ac:picMk id="19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b2180c4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b2180c4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ab2180c4e_16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ab2180c4e_16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ab2180c4e_16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ab2180c4e_1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ab2180c4e_16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0ab2180c4e_16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ab2180c4e_16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ab2180c4e_16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ab2180c4e_16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ab2180c4e_16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ab2180c4e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ab2180c4e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cdc05d7ee_1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cdc05d7ee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ab2180c4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ab2180c4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ab2180c4e_18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ab2180c4e_1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ab2180c4e_18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ab2180c4e_18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ab2180c4e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ab2180c4e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0ab2180c4e_18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0ab2180c4e_18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0ab2180c4e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0ab2180c4e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ab2180c4e_1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ab2180c4e_18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ab2180c4e_18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ab2180c4e_18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ab2180c4e_18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ab2180c4e_18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ab2180c4e_18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0ab2180c4e_18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ab2180c4e_18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ab2180c4e_18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ab2180c4e_18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ab2180c4e_18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ab2180c4e_18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0ab2180c4e_18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ab2180c4e_18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ab2180c4e_18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ab2180c4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ab2180c4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0ab2180c4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0ab2180c4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0ab2180c4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0ab2180c4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ab2180c4e_18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ab2180c4e_18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ab2180c4e_18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ab2180c4e_18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ce1cc0e42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ce1cc0e42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0ab2180c4e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0ab2180c4e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ab2180c4e_16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ab2180c4e_16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ab2180c4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ab2180c4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ab2180c4e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ab2180c4e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ab2180c4e_1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ab2180c4e_1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ab2180c4e_16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ab2180c4e_16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ab2180c4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ab2180c4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cdc05d7e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cdc05d7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Lora"/>
              <a:buNone/>
              <a:defRPr sz="2800">
                <a:latin typeface="Lora"/>
                <a:ea typeface="Lora"/>
                <a:cs typeface="Lora"/>
                <a:sym typeface="L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ora"/>
              <a:buChar char="●"/>
              <a:defRPr sz="1800">
                <a:solidFill>
                  <a:schemeClr val="dk2"/>
                </a:solidFill>
                <a:latin typeface="Lora"/>
                <a:ea typeface="Lora"/>
                <a:cs typeface="Lora"/>
                <a:sym typeface="Lora"/>
              </a:defRPr>
            </a:lvl1pPr>
            <a:lvl2pPr marL="914400" lvl="1" indent="-3175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2pPr>
            <a:lvl3pPr marL="1371600" lvl="2" indent="-3175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3pPr>
            <a:lvl4pPr marL="1828800" lvl="3" indent="-3175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4pPr>
            <a:lvl5pPr marL="2286000" lvl="4" indent="-3175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5pPr>
            <a:lvl6pPr marL="2743200" lvl="5" indent="-3175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6pPr>
            <a:lvl7pPr marL="3200400" lvl="6" indent="-3175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7pPr>
            <a:lvl8pPr marL="3657600" lvl="7" indent="-3175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8pPr>
            <a:lvl9pPr marL="4114800" lvl="8" indent="-3175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facebook.com/roboticskec/" TargetMode="External"/><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mailto:kecktm.it.club@gmail.com" TargetMode="External"/><Relationship Id="rId5" Type="http://schemas.openxmlformats.org/officeDocument/2006/relationships/hyperlink" Target="mailto:rbtkec@gmail.com" TargetMode="External"/><Relationship Id="rId4" Type="http://schemas.openxmlformats.org/officeDocument/2006/relationships/hyperlink" Target="https://www.facebook.com/kecitclub"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8111" r="744" b="4946"/>
          <a:stretch/>
        </p:blipFill>
        <p:spPr>
          <a:xfrm>
            <a:off x="-1975" y="0"/>
            <a:ext cx="9144001" cy="5143501"/>
          </a:xfrm>
          <a:prstGeom prst="rect">
            <a:avLst/>
          </a:prstGeom>
          <a:noFill/>
          <a:ln>
            <a:noFill/>
          </a:ln>
        </p:spPr>
      </p:pic>
      <p:sp>
        <p:nvSpPr>
          <p:cNvPr id="55" name="Google Shape;55;p13"/>
          <p:cNvSpPr/>
          <p:nvPr/>
        </p:nvSpPr>
        <p:spPr>
          <a:xfrm>
            <a:off x="309725" y="102600"/>
            <a:ext cx="8520600" cy="4938300"/>
          </a:xfrm>
          <a:prstGeom prst="roundRect">
            <a:avLst>
              <a:gd name="adj" fmla="val 8286"/>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83275" y="443775"/>
            <a:ext cx="8057700" cy="710700"/>
          </a:xfrm>
          <a:prstGeom prst="flowChartAlternateProcess">
            <a:avLst/>
          </a:prstGeom>
          <a:solidFill>
            <a:srgbClr val="FFFFFF">
              <a:alpha val="70220"/>
            </a:srgbClr>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p:nvPr>
        </p:nvSpPr>
        <p:spPr>
          <a:xfrm>
            <a:off x="351825" y="363375"/>
            <a:ext cx="8520600" cy="871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400">
                <a:latin typeface="Oswald"/>
                <a:ea typeface="Oswald"/>
                <a:cs typeface="Oswald"/>
                <a:sym typeface="Oswald"/>
              </a:rPr>
              <a:t>Introduction to Git and GitHub</a:t>
            </a:r>
            <a:endParaRPr sz="4400">
              <a:latin typeface="Oswald"/>
              <a:ea typeface="Oswald"/>
              <a:cs typeface="Oswald"/>
              <a:sym typeface="Oswald"/>
            </a:endParaRPr>
          </a:p>
        </p:txBody>
      </p:sp>
      <p:pic>
        <p:nvPicPr>
          <p:cNvPr id="58" name="Google Shape;58;p13"/>
          <p:cNvPicPr preferRelativeResize="0"/>
          <p:nvPr/>
        </p:nvPicPr>
        <p:blipFill>
          <a:blip r:embed="rId4">
            <a:alphaModFix/>
          </a:blip>
          <a:stretch>
            <a:fillRect/>
          </a:stretch>
        </p:blipFill>
        <p:spPr>
          <a:xfrm>
            <a:off x="4635988" y="1340413"/>
            <a:ext cx="2080499" cy="1878948"/>
          </a:xfrm>
          <a:prstGeom prst="rect">
            <a:avLst/>
          </a:prstGeom>
          <a:noFill/>
          <a:ln>
            <a:noFill/>
          </a:ln>
          <a:effectLst>
            <a:outerShdw blurRad="57150" dist="19050" dir="5400000" algn="bl" rotWithShape="0">
              <a:srgbClr val="000000">
                <a:alpha val="75000"/>
              </a:srgbClr>
            </a:outerShdw>
          </a:effectLst>
        </p:spPr>
      </p:pic>
      <p:grpSp>
        <p:nvGrpSpPr>
          <p:cNvPr id="59" name="Google Shape;59;p13"/>
          <p:cNvGrpSpPr/>
          <p:nvPr/>
        </p:nvGrpSpPr>
        <p:grpSpPr>
          <a:xfrm>
            <a:off x="5509175" y="3798050"/>
            <a:ext cx="2180813" cy="1088100"/>
            <a:chOff x="5228425" y="3859900"/>
            <a:chExt cx="2180813" cy="1088100"/>
          </a:xfrm>
        </p:grpSpPr>
        <p:sp>
          <p:nvSpPr>
            <p:cNvPr id="60" name="Google Shape;60;p13"/>
            <p:cNvSpPr/>
            <p:nvPr/>
          </p:nvSpPr>
          <p:spPr>
            <a:xfrm>
              <a:off x="5228425" y="3859900"/>
              <a:ext cx="2080500" cy="1088100"/>
            </a:xfrm>
            <a:prstGeom prst="roundRect">
              <a:avLst>
                <a:gd name="adj" fmla="val 16667"/>
              </a:avLst>
            </a:prstGeom>
            <a:solidFill>
              <a:srgbClr val="FFFFFF">
                <a:alpha val="702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p:nvPr/>
          </p:nvSpPr>
          <p:spPr>
            <a:xfrm>
              <a:off x="5328738" y="3896050"/>
              <a:ext cx="2080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Lora"/>
                  <a:ea typeface="Lora"/>
                  <a:cs typeface="Lora"/>
                  <a:sym typeface="Lora"/>
                </a:rPr>
                <a:t>Speakers:</a:t>
              </a:r>
              <a:endParaRPr sz="1800" b="1">
                <a:latin typeface="Lora"/>
                <a:ea typeface="Lora"/>
                <a:cs typeface="Lora"/>
                <a:sym typeface="Lora"/>
              </a:endParaRPr>
            </a:p>
            <a:p>
              <a:pPr marL="0" lvl="0" indent="0" algn="l" rtl="0">
                <a:spcBef>
                  <a:spcPts val="0"/>
                </a:spcBef>
                <a:spcAft>
                  <a:spcPts val="0"/>
                </a:spcAft>
                <a:buNone/>
              </a:pPr>
              <a:r>
                <a:rPr lang="en" sz="1800">
                  <a:solidFill>
                    <a:schemeClr val="dk1"/>
                  </a:solidFill>
                  <a:latin typeface="Lora"/>
                  <a:ea typeface="Lora"/>
                  <a:cs typeface="Lora"/>
                  <a:sym typeface="Lora"/>
                </a:rPr>
                <a:t>Susan Ghimire</a:t>
              </a:r>
              <a:endParaRPr sz="1800">
                <a:latin typeface="Lora"/>
                <a:ea typeface="Lora"/>
                <a:cs typeface="Lora"/>
                <a:sym typeface="Lora"/>
              </a:endParaRPr>
            </a:p>
            <a:p>
              <a:pPr marL="0" lvl="0" indent="0" algn="l" rtl="0">
                <a:spcBef>
                  <a:spcPts val="0"/>
                </a:spcBef>
                <a:spcAft>
                  <a:spcPts val="0"/>
                </a:spcAft>
                <a:buNone/>
              </a:pPr>
              <a:r>
                <a:rPr lang="en" sz="1800">
                  <a:latin typeface="Lora"/>
                  <a:ea typeface="Lora"/>
                  <a:cs typeface="Lora"/>
                  <a:sym typeface="Lora"/>
                </a:rPr>
                <a:t>Panas Tiwari</a:t>
              </a:r>
              <a:endParaRPr sz="1800">
                <a:latin typeface="Lora"/>
                <a:ea typeface="Lora"/>
                <a:cs typeface="Lora"/>
                <a:sym typeface="Lora"/>
              </a:endParaRPr>
            </a:p>
          </p:txBody>
        </p:sp>
      </p:grpSp>
      <p:grpSp>
        <p:nvGrpSpPr>
          <p:cNvPr id="62" name="Google Shape;62;p13"/>
          <p:cNvGrpSpPr/>
          <p:nvPr/>
        </p:nvGrpSpPr>
        <p:grpSpPr>
          <a:xfrm>
            <a:off x="2119206" y="3699286"/>
            <a:ext cx="1405054" cy="1186643"/>
            <a:chOff x="2010650" y="3691100"/>
            <a:chExt cx="1308000" cy="1302000"/>
          </a:xfrm>
        </p:grpSpPr>
        <p:sp>
          <p:nvSpPr>
            <p:cNvPr id="63" name="Google Shape;63;p13"/>
            <p:cNvSpPr/>
            <p:nvPr/>
          </p:nvSpPr>
          <p:spPr>
            <a:xfrm>
              <a:off x="2010650" y="3691100"/>
              <a:ext cx="1308000" cy="1302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3"/>
            <p:cNvPicPr preferRelativeResize="0"/>
            <p:nvPr/>
          </p:nvPicPr>
          <p:blipFill rotWithShape="1">
            <a:blip r:embed="rId5">
              <a:alphaModFix/>
            </a:blip>
            <a:srcRect l="3130" t="4897" r="3139" b="4906"/>
            <a:stretch/>
          </p:blipFill>
          <p:spPr>
            <a:xfrm>
              <a:off x="2160071" y="3777822"/>
              <a:ext cx="1009146" cy="1144530"/>
            </a:xfrm>
            <a:prstGeom prst="rect">
              <a:avLst/>
            </a:prstGeom>
            <a:noFill/>
            <a:ln>
              <a:noFill/>
            </a:ln>
          </p:spPr>
        </p:pic>
      </p:grpSp>
      <p:sp>
        <p:nvSpPr>
          <p:cNvPr id="65" name="Google Shape;6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grpSp>
        <p:nvGrpSpPr>
          <p:cNvPr id="66" name="Google Shape;66;p13"/>
          <p:cNvGrpSpPr/>
          <p:nvPr/>
        </p:nvGrpSpPr>
        <p:grpSpPr>
          <a:xfrm>
            <a:off x="785632" y="3699606"/>
            <a:ext cx="1217316" cy="1200581"/>
            <a:chOff x="807650" y="3791525"/>
            <a:chExt cx="1203000" cy="1144500"/>
          </a:xfrm>
        </p:grpSpPr>
        <p:sp>
          <p:nvSpPr>
            <p:cNvPr id="67" name="Google Shape;67;p13"/>
            <p:cNvSpPr/>
            <p:nvPr/>
          </p:nvSpPr>
          <p:spPr>
            <a:xfrm>
              <a:off x="807650" y="3791525"/>
              <a:ext cx="1203000" cy="11445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3"/>
            <p:cNvPicPr preferRelativeResize="0"/>
            <p:nvPr/>
          </p:nvPicPr>
          <p:blipFill>
            <a:blip r:embed="rId6">
              <a:alphaModFix/>
            </a:blip>
            <a:stretch>
              <a:fillRect/>
            </a:stretch>
          </p:blipFill>
          <p:spPr>
            <a:xfrm>
              <a:off x="910050" y="3891950"/>
              <a:ext cx="998195" cy="943651"/>
            </a:xfrm>
            <a:prstGeom prst="rect">
              <a:avLst/>
            </a:prstGeom>
            <a:noFill/>
            <a:ln>
              <a:noFill/>
            </a:ln>
          </p:spPr>
        </p:pic>
      </p:grpSp>
      <p:pic>
        <p:nvPicPr>
          <p:cNvPr id="69" name="Google Shape;69;p13"/>
          <p:cNvPicPr preferRelativeResize="0"/>
          <p:nvPr/>
        </p:nvPicPr>
        <p:blipFill>
          <a:blip r:embed="rId7">
            <a:alphaModFix/>
          </a:blip>
          <a:stretch>
            <a:fillRect/>
          </a:stretch>
        </p:blipFill>
        <p:spPr>
          <a:xfrm>
            <a:off x="1605541" y="1843475"/>
            <a:ext cx="2839085" cy="11866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20" b="1">
                <a:latin typeface="Times New Roman"/>
                <a:ea typeface="Times New Roman"/>
                <a:cs typeface="Times New Roman"/>
                <a:sym typeface="Times New Roman"/>
              </a:rPr>
              <a:t>Step 4 : Create New Branch</a:t>
            </a:r>
            <a:endParaRPr sz="3220" b="1">
              <a:latin typeface="Times New Roman"/>
              <a:ea typeface="Times New Roman"/>
              <a:cs typeface="Times New Roman"/>
              <a:sym typeface="Times New Roman"/>
            </a:endParaRPr>
          </a:p>
        </p:txBody>
      </p:sp>
      <p:sp>
        <p:nvSpPr>
          <p:cNvPr id="166" name="Google Shape;166;p22"/>
          <p:cNvSpPr txBox="1">
            <a:spLocks noGrp="1"/>
          </p:cNvSpPr>
          <p:nvPr>
            <p:ph type="body" idx="1"/>
          </p:nvPr>
        </p:nvSpPr>
        <p:spPr>
          <a:xfrm>
            <a:off x="311700" y="1409175"/>
            <a:ext cx="8520600" cy="3416400"/>
          </a:xfrm>
          <a:prstGeom prst="rect">
            <a:avLst/>
          </a:prstGeom>
        </p:spPr>
        <p:txBody>
          <a:bodyPr spcFirstLastPara="1" wrap="square" lIns="91425" tIns="91425" rIns="91425" bIns="91425" anchor="t" anchorCtr="0">
            <a:normAutofit/>
          </a:bodyPr>
          <a:lstStyle/>
          <a:p>
            <a:pPr marL="0" marR="114300" lvl="0" indent="457200" algn="l" rtl="0">
              <a:lnSpc>
                <a:spcPct val="130434"/>
              </a:lnSpc>
              <a:spcBef>
                <a:spcPts val="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800">
              <a:solidFill>
                <a:schemeClr val="dk1"/>
              </a:solidFill>
              <a:highlight>
                <a:srgbClr val="FFFFFF"/>
              </a:highlight>
              <a:latin typeface="Times New Roman"/>
              <a:ea typeface="Times New Roman"/>
              <a:cs typeface="Times New Roman"/>
              <a:sym typeface="Times New Roman"/>
            </a:endParaRPr>
          </a:p>
        </p:txBody>
      </p:sp>
      <p:pic>
        <p:nvPicPr>
          <p:cNvPr id="167" name="Google Shape;167;p22"/>
          <p:cNvPicPr preferRelativeResize="0"/>
          <p:nvPr/>
        </p:nvPicPr>
        <p:blipFill>
          <a:blip r:embed="rId3">
            <a:alphaModFix/>
          </a:blip>
          <a:stretch>
            <a:fillRect/>
          </a:stretch>
        </p:blipFill>
        <p:spPr>
          <a:xfrm>
            <a:off x="763113" y="1965800"/>
            <a:ext cx="7617775" cy="643525"/>
          </a:xfrm>
          <a:prstGeom prst="rect">
            <a:avLst/>
          </a:prstGeom>
          <a:noFill/>
          <a:ln>
            <a:noFill/>
          </a:ln>
        </p:spPr>
      </p:pic>
      <p:sp>
        <p:nvSpPr>
          <p:cNvPr id="168" name="Google Shape;16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20" b="1">
                <a:latin typeface="Times New Roman"/>
                <a:ea typeface="Times New Roman"/>
                <a:cs typeface="Times New Roman"/>
                <a:sym typeface="Times New Roman"/>
              </a:rPr>
              <a:t>$ git branch</a:t>
            </a:r>
            <a:endParaRPr sz="1150">
              <a:solidFill>
                <a:srgbClr val="1C1E21"/>
              </a:solidFill>
            </a:endParaRPr>
          </a:p>
          <a:p>
            <a:pPr marL="0" lvl="0" indent="0" algn="l" rtl="0">
              <a:spcBef>
                <a:spcPts val="0"/>
              </a:spcBef>
              <a:spcAft>
                <a:spcPts val="0"/>
              </a:spcAft>
              <a:buSzPts val="990"/>
              <a:buNone/>
            </a:pPr>
            <a:endParaRPr sz="3220" b="1">
              <a:latin typeface="Times New Roman"/>
              <a:ea typeface="Times New Roman"/>
              <a:cs typeface="Times New Roman"/>
              <a:sym typeface="Times New Roman"/>
            </a:endParaRPr>
          </a:p>
        </p:txBody>
      </p:sp>
      <p:sp>
        <p:nvSpPr>
          <p:cNvPr id="176" name="Google Shape;176;p23"/>
          <p:cNvSpPr txBox="1">
            <a:spLocks noGrp="1"/>
          </p:cNvSpPr>
          <p:nvPr>
            <p:ph type="body" idx="1"/>
          </p:nvPr>
        </p:nvSpPr>
        <p:spPr>
          <a:xfrm>
            <a:off x="311700" y="1152475"/>
            <a:ext cx="8520600" cy="3687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This command is used to to list all the branches</a:t>
            </a:r>
            <a:endParaRPr>
              <a:latin typeface="Times New Roman"/>
              <a:ea typeface="Times New Roman"/>
              <a:cs typeface="Times New Roman"/>
              <a:sym typeface="Times New Roman"/>
            </a:endParaRPr>
          </a:p>
        </p:txBody>
      </p:sp>
      <p:sp>
        <p:nvSpPr>
          <p:cNvPr id="177" name="Google Shape;17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78" name="Google Shape;178;p23"/>
          <p:cNvPicPr preferRelativeResize="0"/>
          <p:nvPr/>
        </p:nvPicPr>
        <p:blipFill>
          <a:blip r:embed="rId3">
            <a:alphaModFix/>
          </a:blip>
          <a:stretch>
            <a:fillRect/>
          </a:stretch>
        </p:blipFill>
        <p:spPr>
          <a:xfrm>
            <a:off x="2396775" y="1883081"/>
            <a:ext cx="4350450" cy="238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20" b="1">
                <a:latin typeface="Times New Roman"/>
                <a:ea typeface="Times New Roman"/>
                <a:cs typeface="Times New Roman"/>
                <a:sym typeface="Times New Roman"/>
              </a:rPr>
              <a:t>Step 5 : Change Branch</a:t>
            </a:r>
            <a:endParaRPr sz="3220" b="1">
              <a:latin typeface="Times New Roman"/>
              <a:ea typeface="Times New Roman"/>
              <a:cs typeface="Times New Roman"/>
              <a:sym typeface="Times New Roman"/>
            </a:endParaRPr>
          </a:p>
        </p:txBody>
      </p:sp>
      <p:sp>
        <p:nvSpPr>
          <p:cNvPr id="186" name="Google Shape;186;p24"/>
          <p:cNvSpPr txBox="1">
            <a:spLocks noGrp="1"/>
          </p:cNvSpPr>
          <p:nvPr>
            <p:ph type="body" idx="1"/>
          </p:nvPr>
        </p:nvSpPr>
        <p:spPr>
          <a:xfrm>
            <a:off x="311700" y="1409175"/>
            <a:ext cx="8520600" cy="3416400"/>
          </a:xfrm>
          <a:prstGeom prst="rect">
            <a:avLst/>
          </a:prstGeom>
        </p:spPr>
        <p:txBody>
          <a:bodyPr spcFirstLastPara="1" wrap="square" lIns="91425" tIns="91425" rIns="91425" bIns="91425" anchor="t" anchorCtr="0">
            <a:normAutofit/>
          </a:bodyPr>
          <a:lstStyle/>
          <a:p>
            <a:pPr marL="0" marR="114300" lvl="0" indent="457200" algn="l" rtl="0">
              <a:lnSpc>
                <a:spcPct val="130434"/>
              </a:lnSpc>
              <a:spcBef>
                <a:spcPts val="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800">
              <a:solidFill>
                <a:schemeClr val="dk1"/>
              </a:solidFill>
              <a:highlight>
                <a:srgbClr val="FFFFFF"/>
              </a:highlight>
              <a:latin typeface="Times New Roman"/>
              <a:ea typeface="Times New Roman"/>
              <a:cs typeface="Times New Roman"/>
              <a:sym typeface="Times New Roman"/>
            </a:endParaRPr>
          </a:p>
        </p:txBody>
      </p:sp>
      <p:pic>
        <p:nvPicPr>
          <p:cNvPr id="187" name="Google Shape;187;p24"/>
          <p:cNvPicPr preferRelativeResize="0"/>
          <p:nvPr/>
        </p:nvPicPr>
        <p:blipFill>
          <a:blip r:embed="rId3">
            <a:alphaModFix/>
          </a:blip>
          <a:stretch>
            <a:fillRect/>
          </a:stretch>
        </p:blipFill>
        <p:spPr>
          <a:xfrm>
            <a:off x="665187" y="1915050"/>
            <a:ext cx="7813625" cy="1313400"/>
          </a:xfrm>
          <a:prstGeom prst="rect">
            <a:avLst/>
          </a:prstGeom>
          <a:noFill/>
          <a:ln>
            <a:noFill/>
          </a:ln>
        </p:spPr>
      </p:pic>
      <p:sp>
        <p:nvSpPr>
          <p:cNvPr id="188" name="Google Shape;18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20" b="1">
                <a:latin typeface="Times New Roman"/>
                <a:ea typeface="Times New Roman"/>
                <a:cs typeface="Times New Roman"/>
                <a:sym typeface="Times New Roman"/>
              </a:rPr>
              <a:t>Step 6 : Add features inside new branch</a:t>
            </a:r>
            <a:endParaRPr sz="3220" b="1">
              <a:latin typeface="Times New Roman"/>
              <a:ea typeface="Times New Roman"/>
              <a:cs typeface="Times New Roman"/>
              <a:sym typeface="Times New Roman"/>
            </a:endParaRPr>
          </a:p>
        </p:txBody>
      </p:sp>
      <p:sp>
        <p:nvSpPr>
          <p:cNvPr id="196" name="Google Shape;196;p25"/>
          <p:cNvSpPr txBox="1">
            <a:spLocks noGrp="1"/>
          </p:cNvSpPr>
          <p:nvPr>
            <p:ph type="body" idx="1"/>
          </p:nvPr>
        </p:nvSpPr>
        <p:spPr>
          <a:xfrm>
            <a:off x="311700" y="1409175"/>
            <a:ext cx="8520600" cy="3416400"/>
          </a:xfrm>
          <a:prstGeom prst="rect">
            <a:avLst/>
          </a:prstGeom>
        </p:spPr>
        <p:txBody>
          <a:bodyPr spcFirstLastPara="1" wrap="square" lIns="91425" tIns="91425" rIns="91425" bIns="91425" anchor="t" anchorCtr="0">
            <a:normAutofit/>
          </a:bodyPr>
          <a:lstStyle/>
          <a:p>
            <a:pPr marL="0" marR="114300" lvl="0" indent="457200" algn="l" rtl="0">
              <a:lnSpc>
                <a:spcPct val="130434"/>
              </a:lnSpc>
              <a:spcBef>
                <a:spcPts val="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800">
              <a:solidFill>
                <a:schemeClr val="dk1"/>
              </a:solidFill>
              <a:highlight>
                <a:srgbClr val="FFFFFF"/>
              </a:highlight>
              <a:latin typeface="Times New Roman"/>
              <a:ea typeface="Times New Roman"/>
              <a:cs typeface="Times New Roman"/>
              <a:sym typeface="Times New Roman"/>
            </a:endParaRPr>
          </a:p>
        </p:txBody>
      </p:sp>
      <p:pic>
        <p:nvPicPr>
          <p:cNvPr id="197" name="Google Shape;197;p25"/>
          <p:cNvPicPr preferRelativeResize="0"/>
          <p:nvPr/>
        </p:nvPicPr>
        <p:blipFill>
          <a:blip r:embed="rId3">
            <a:alphaModFix/>
          </a:blip>
          <a:stretch>
            <a:fillRect/>
          </a:stretch>
        </p:blipFill>
        <p:spPr>
          <a:xfrm>
            <a:off x="1342799" y="1027929"/>
            <a:ext cx="6496056" cy="3651200"/>
          </a:xfrm>
          <a:prstGeom prst="rect">
            <a:avLst/>
          </a:prstGeom>
          <a:noFill/>
          <a:ln>
            <a:noFill/>
          </a:ln>
        </p:spPr>
      </p:pic>
      <p:sp>
        <p:nvSpPr>
          <p:cNvPr id="198" name="Google Shape;19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20" b="1">
                <a:latin typeface="Times New Roman"/>
                <a:ea typeface="Times New Roman"/>
                <a:cs typeface="Times New Roman"/>
                <a:sym typeface="Times New Roman"/>
              </a:rPr>
              <a:t>Step 7 : Commit chang</a:t>
            </a:r>
            <a:r>
              <a:rPr lang="en" sz="3220">
                <a:latin typeface="Times New Roman"/>
                <a:ea typeface="Times New Roman"/>
                <a:cs typeface="Times New Roman"/>
                <a:sym typeface="Times New Roman"/>
              </a:rPr>
              <a:t>es</a:t>
            </a:r>
            <a:endParaRPr sz="1150"/>
          </a:p>
          <a:p>
            <a:pPr marL="114300" marR="114300" lvl="0" indent="0" algn="l" rtl="0">
              <a:lnSpc>
                <a:spcPct val="115000"/>
              </a:lnSpc>
              <a:spcBef>
                <a:spcPts val="0"/>
              </a:spcBef>
              <a:spcAft>
                <a:spcPts val="0"/>
              </a:spcAft>
              <a:buClr>
                <a:schemeClr val="dk1"/>
              </a:buClr>
              <a:buSzPct val="95652"/>
              <a:buFont typeface="Arial"/>
              <a:buNone/>
            </a:pPr>
            <a:endParaRPr sz="1150"/>
          </a:p>
          <a:p>
            <a:pPr marL="0" lvl="0" indent="0" algn="ctr" rtl="0">
              <a:spcBef>
                <a:spcPts val="0"/>
              </a:spcBef>
              <a:spcAft>
                <a:spcPts val="0"/>
              </a:spcAft>
              <a:buNone/>
            </a:pPr>
            <a:endParaRPr sz="3220" b="1">
              <a:latin typeface="Times New Roman"/>
              <a:ea typeface="Times New Roman"/>
              <a:cs typeface="Times New Roman"/>
              <a:sym typeface="Times New Roman"/>
            </a:endParaRPr>
          </a:p>
        </p:txBody>
      </p:sp>
      <p:sp>
        <p:nvSpPr>
          <p:cNvPr id="206" name="Google Shape;206;p26"/>
          <p:cNvSpPr txBox="1">
            <a:spLocks noGrp="1"/>
          </p:cNvSpPr>
          <p:nvPr>
            <p:ph type="body" idx="1"/>
          </p:nvPr>
        </p:nvSpPr>
        <p:spPr>
          <a:xfrm>
            <a:off x="311700" y="1409175"/>
            <a:ext cx="8520600" cy="3416400"/>
          </a:xfrm>
          <a:prstGeom prst="rect">
            <a:avLst/>
          </a:prstGeom>
        </p:spPr>
        <p:txBody>
          <a:bodyPr spcFirstLastPara="1" wrap="square" lIns="91425" tIns="91425" rIns="91425" bIns="91425" anchor="t" anchorCtr="0">
            <a:normAutofit/>
          </a:bodyPr>
          <a:lstStyle/>
          <a:p>
            <a:pPr marL="0" marR="114300" lvl="0" indent="457200" algn="l" rtl="0">
              <a:lnSpc>
                <a:spcPct val="130434"/>
              </a:lnSpc>
              <a:spcBef>
                <a:spcPts val="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800">
              <a:solidFill>
                <a:schemeClr val="dk1"/>
              </a:solidFill>
              <a:highlight>
                <a:srgbClr val="FFFFFF"/>
              </a:highlight>
              <a:latin typeface="Times New Roman"/>
              <a:ea typeface="Times New Roman"/>
              <a:cs typeface="Times New Roman"/>
              <a:sym typeface="Times New Roman"/>
            </a:endParaRPr>
          </a:p>
        </p:txBody>
      </p:sp>
      <p:pic>
        <p:nvPicPr>
          <p:cNvPr id="207" name="Google Shape;207;p26"/>
          <p:cNvPicPr preferRelativeResize="0"/>
          <p:nvPr/>
        </p:nvPicPr>
        <p:blipFill>
          <a:blip r:embed="rId3">
            <a:alphaModFix/>
          </a:blip>
          <a:stretch>
            <a:fillRect/>
          </a:stretch>
        </p:blipFill>
        <p:spPr>
          <a:xfrm>
            <a:off x="1157275" y="1881175"/>
            <a:ext cx="6829425" cy="1381125"/>
          </a:xfrm>
          <a:prstGeom prst="rect">
            <a:avLst/>
          </a:prstGeom>
          <a:noFill/>
          <a:ln>
            <a:noFill/>
          </a:ln>
        </p:spPr>
      </p:pic>
      <p:sp>
        <p:nvSpPr>
          <p:cNvPr id="208" name="Google Shape;2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20" b="1">
                <a:latin typeface="Times New Roman"/>
                <a:ea typeface="Times New Roman"/>
                <a:cs typeface="Times New Roman"/>
                <a:sym typeface="Times New Roman"/>
              </a:rPr>
              <a:t>Step 8 : </a:t>
            </a:r>
            <a:r>
              <a:rPr lang="en" sz="3220">
                <a:latin typeface="Times New Roman"/>
                <a:ea typeface="Times New Roman"/>
                <a:cs typeface="Times New Roman"/>
                <a:sym typeface="Times New Roman"/>
              </a:rPr>
              <a:t>Git merge</a:t>
            </a:r>
            <a:endParaRPr sz="1150"/>
          </a:p>
          <a:p>
            <a:pPr marL="114300" marR="114300" lvl="0" indent="0" algn="l" rtl="0">
              <a:lnSpc>
                <a:spcPct val="115000"/>
              </a:lnSpc>
              <a:spcBef>
                <a:spcPts val="0"/>
              </a:spcBef>
              <a:spcAft>
                <a:spcPts val="0"/>
              </a:spcAft>
              <a:buClr>
                <a:schemeClr val="dk1"/>
              </a:buClr>
              <a:buSzPct val="95652"/>
              <a:buFont typeface="Arial"/>
              <a:buNone/>
            </a:pPr>
            <a:endParaRPr sz="1150"/>
          </a:p>
          <a:p>
            <a:pPr marL="0" lvl="0" indent="0" algn="ctr" rtl="0">
              <a:spcBef>
                <a:spcPts val="0"/>
              </a:spcBef>
              <a:spcAft>
                <a:spcPts val="0"/>
              </a:spcAft>
              <a:buNone/>
            </a:pPr>
            <a:endParaRPr sz="3220" b="1">
              <a:latin typeface="Times New Roman"/>
              <a:ea typeface="Times New Roman"/>
              <a:cs typeface="Times New Roman"/>
              <a:sym typeface="Times New Roman"/>
            </a:endParaRPr>
          </a:p>
        </p:txBody>
      </p:sp>
      <p:pic>
        <p:nvPicPr>
          <p:cNvPr id="216" name="Google Shape;216;p27"/>
          <p:cNvPicPr preferRelativeResize="0"/>
          <p:nvPr/>
        </p:nvPicPr>
        <p:blipFill>
          <a:blip r:embed="rId3">
            <a:alphaModFix/>
          </a:blip>
          <a:stretch>
            <a:fillRect/>
          </a:stretch>
        </p:blipFill>
        <p:spPr>
          <a:xfrm>
            <a:off x="1713300" y="1017725"/>
            <a:ext cx="5755045" cy="3704925"/>
          </a:xfrm>
          <a:prstGeom prst="rect">
            <a:avLst/>
          </a:prstGeom>
          <a:noFill/>
          <a:ln>
            <a:noFill/>
          </a:ln>
        </p:spPr>
      </p:pic>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p:nvPr/>
        </p:nvSpPr>
        <p:spPr>
          <a:xfrm>
            <a:off x="160425" y="300800"/>
            <a:ext cx="8860800" cy="45450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25" name="Google Shape;225;p28"/>
          <p:cNvSpPr txBox="1"/>
          <p:nvPr/>
        </p:nvSpPr>
        <p:spPr>
          <a:xfrm>
            <a:off x="273850" y="369100"/>
            <a:ext cx="8747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latin typeface="Times New Roman"/>
                <a:ea typeface="Times New Roman"/>
                <a:cs typeface="Times New Roman"/>
                <a:sym typeface="Times New Roman"/>
              </a:rPr>
              <a:t>Any Questions??</a:t>
            </a:r>
            <a:endParaRPr sz="3200" b="1">
              <a:latin typeface="Times New Roman"/>
              <a:ea typeface="Times New Roman"/>
              <a:cs typeface="Times New Roman"/>
              <a:sym typeface="Times New Roman"/>
            </a:endParaRPr>
          </a:p>
        </p:txBody>
      </p:sp>
      <p:pic>
        <p:nvPicPr>
          <p:cNvPr id="226" name="Google Shape;226;p28"/>
          <p:cNvPicPr preferRelativeResize="0"/>
          <p:nvPr/>
        </p:nvPicPr>
        <p:blipFill>
          <a:blip r:embed="rId3">
            <a:alphaModFix/>
          </a:blip>
          <a:stretch>
            <a:fillRect/>
          </a:stretch>
        </p:blipFill>
        <p:spPr>
          <a:xfrm>
            <a:off x="2578050" y="1949025"/>
            <a:ext cx="3770700" cy="2394900"/>
          </a:xfrm>
          <a:prstGeom prst="ellipse">
            <a:avLst/>
          </a:prstGeom>
          <a:noFill/>
          <a:ln>
            <a:noFill/>
          </a:ln>
        </p:spPr>
      </p:pic>
      <p:pic>
        <p:nvPicPr>
          <p:cNvPr id="227" name="Google Shape;227;p28"/>
          <p:cNvPicPr preferRelativeResize="0"/>
          <p:nvPr/>
        </p:nvPicPr>
        <p:blipFill>
          <a:blip r:embed="rId4">
            <a:alphaModFix/>
          </a:blip>
          <a:stretch>
            <a:fillRect/>
          </a:stretch>
        </p:blipFill>
        <p:spPr>
          <a:xfrm>
            <a:off x="4084096" y="1186759"/>
            <a:ext cx="650049" cy="965267"/>
          </a:xfrm>
          <a:prstGeom prst="rect">
            <a:avLst/>
          </a:prstGeom>
          <a:noFill/>
          <a:ln>
            <a:noFill/>
          </a:ln>
        </p:spPr>
      </p:pic>
      <p:pic>
        <p:nvPicPr>
          <p:cNvPr id="228" name="Google Shape;228;p28"/>
          <p:cNvPicPr preferRelativeResize="0"/>
          <p:nvPr/>
        </p:nvPicPr>
        <p:blipFill>
          <a:blip r:embed="rId4">
            <a:alphaModFix/>
          </a:blip>
          <a:stretch>
            <a:fillRect/>
          </a:stretch>
        </p:blipFill>
        <p:spPr>
          <a:xfrm rot="1930320">
            <a:off x="5285645" y="1282668"/>
            <a:ext cx="895491" cy="1329716"/>
          </a:xfrm>
          <a:prstGeom prst="rect">
            <a:avLst/>
          </a:prstGeom>
          <a:noFill/>
          <a:ln>
            <a:noFill/>
          </a:ln>
        </p:spPr>
      </p:pic>
      <p:pic>
        <p:nvPicPr>
          <p:cNvPr id="229" name="Google Shape;229;p28"/>
          <p:cNvPicPr preferRelativeResize="0"/>
          <p:nvPr/>
        </p:nvPicPr>
        <p:blipFill>
          <a:blip r:embed="rId4">
            <a:alphaModFix/>
          </a:blip>
          <a:stretch>
            <a:fillRect/>
          </a:stretch>
        </p:blipFill>
        <p:spPr>
          <a:xfrm rot="-2438189">
            <a:off x="2411266" y="988453"/>
            <a:ext cx="1140775" cy="16939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9"/>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latin typeface="Times New Roman"/>
                <a:ea typeface="Times New Roman"/>
                <a:cs typeface="Times New Roman"/>
                <a:sym typeface="Times New Roman"/>
              </a:rPr>
              <a:t>What is Pull Request?</a:t>
            </a:r>
            <a:endParaRPr sz="3220" b="1">
              <a:latin typeface="Times New Roman"/>
              <a:ea typeface="Times New Roman"/>
              <a:cs typeface="Times New Roman"/>
              <a:sym typeface="Times New Roman"/>
            </a:endParaRPr>
          </a:p>
        </p:txBody>
      </p:sp>
      <p:sp>
        <p:nvSpPr>
          <p:cNvPr id="237" name="Google Shape;237;p29"/>
          <p:cNvSpPr txBox="1">
            <a:spLocks noGrp="1"/>
          </p:cNvSpPr>
          <p:nvPr>
            <p:ph type="body" idx="1"/>
          </p:nvPr>
        </p:nvSpPr>
        <p:spPr>
          <a:xfrm>
            <a:off x="612075" y="1091700"/>
            <a:ext cx="8085300" cy="3552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 pull request is a method of submitting contributions to an open development project.</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 pull request occurs when a developer asks for changes committed to an external repository to be considered for inclusion in a project's main repository.</a:t>
            </a:r>
            <a:endParaRPr sz="18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800">
              <a:solidFill>
                <a:schemeClr val="dk1"/>
              </a:solidFill>
              <a:latin typeface="Times New Roman"/>
              <a:ea typeface="Times New Roman"/>
              <a:cs typeface="Times New Roman"/>
              <a:sym typeface="Times New Roman"/>
            </a:endParaRPr>
          </a:p>
        </p:txBody>
      </p:sp>
      <p:sp>
        <p:nvSpPr>
          <p:cNvPr id="238" name="Google Shape;23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239" name="Google Shape;239;p29"/>
          <p:cNvPicPr preferRelativeResize="0"/>
          <p:nvPr/>
        </p:nvPicPr>
        <p:blipFill>
          <a:blip r:embed="rId3">
            <a:alphaModFix/>
          </a:blip>
          <a:stretch>
            <a:fillRect/>
          </a:stretch>
        </p:blipFill>
        <p:spPr>
          <a:xfrm>
            <a:off x="2616513" y="2465675"/>
            <a:ext cx="3948624" cy="2178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20" b="1">
                <a:latin typeface="Times New Roman"/>
                <a:ea typeface="Times New Roman"/>
                <a:cs typeface="Times New Roman"/>
                <a:sym typeface="Times New Roman"/>
              </a:rPr>
              <a:t>Creating pull request</a:t>
            </a:r>
            <a:endParaRPr sz="1150"/>
          </a:p>
          <a:p>
            <a:pPr marL="114300" marR="114300" lvl="0" indent="0" algn="l" rtl="0">
              <a:lnSpc>
                <a:spcPct val="115000"/>
              </a:lnSpc>
              <a:spcBef>
                <a:spcPts val="0"/>
              </a:spcBef>
              <a:spcAft>
                <a:spcPts val="0"/>
              </a:spcAft>
              <a:buClr>
                <a:schemeClr val="dk1"/>
              </a:buClr>
              <a:buSzPct val="95652"/>
              <a:buFont typeface="Arial"/>
              <a:buNone/>
            </a:pPr>
            <a:endParaRPr sz="1150"/>
          </a:p>
          <a:p>
            <a:pPr marL="0" lvl="0" indent="0" algn="ctr" rtl="0">
              <a:spcBef>
                <a:spcPts val="0"/>
              </a:spcBef>
              <a:spcAft>
                <a:spcPts val="0"/>
              </a:spcAft>
              <a:buNone/>
            </a:pPr>
            <a:endParaRPr sz="3220" b="1">
              <a:latin typeface="Times New Roman"/>
              <a:ea typeface="Times New Roman"/>
              <a:cs typeface="Times New Roman"/>
              <a:sym typeface="Times New Roman"/>
            </a:endParaRPr>
          </a:p>
        </p:txBody>
      </p:sp>
      <p:grpSp>
        <p:nvGrpSpPr>
          <p:cNvPr id="247" name="Google Shape;247;p30"/>
          <p:cNvGrpSpPr/>
          <p:nvPr/>
        </p:nvGrpSpPr>
        <p:grpSpPr>
          <a:xfrm>
            <a:off x="1031325" y="1186900"/>
            <a:ext cx="7081349" cy="3476324"/>
            <a:chOff x="1031325" y="1224150"/>
            <a:chExt cx="7081349" cy="3476324"/>
          </a:xfrm>
        </p:grpSpPr>
        <p:pic>
          <p:nvPicPr>
            <p:cNvPr id="248" name="Google Shape;248;p30"/>
            <p:cNvPicPr preferRelativeResize="0"/>
            <p:nvPr/>
          </p:nvPicPr>
          <p:blipFill rotWithShape="1">
            <a:blip r:embed="rId3">
              <a:alphaModFix/>
            </a:blip>
            <a:srcRect t="9016"/>
            <a:stretch/>
          </p:blipFill>
          <p:spPr>
            <a:xfrm>
              <a:off x="1031325" y="1224150"/>
              <a:ext cx="7081349" cy="3476324"/>
            </a:xfrm>
            <a:prstGeom prst="rect">
              <a:avLst/>
            </a:prstGeom>
            <a:noFill/>
            <a:ln>
              <a:noFill/>
            </a:ln>
          </p:spPr>
        </p:pic>
        <p:sp>
          <p:nvSpPr>
            <p:cNvPr id="249" name="Google Shape;249;p30"/>
            <p:cNvSpPr/>
            <p:nvPr/>
          </p:nvSpPr>
          <p:spPr>
            <a:xfrm>
              <a:off x="6900775" y="2349600"/>
              <a:ext cx="799800" cy="3159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31"/>
          <p:cNvPicPr preferRelativeResize="0"/>
          <p:nvPr/>
        </p:nvPicPr>
        <p:blipFill>
          <a:blip r:embed="rId3">
            <a:alphaModFix/>
          </a:blip>
          <a:stretch>
            <a:fillRect/>
          </a:stretch>
        </p:blipFill>
        <p:spPr>
          <a:xfrm>
            <a:off x="226150" y="781775"/>
            <a:ext cx="8729349" cy="3675525"/>
          </a:xfrm>
          <a:prstGeom prst="rect">
            <a:avLst/>
          </a:prstGeom>
          <a:noFill/>
          <a:ln>
            <a:noFill/>
          </a:ln>
        </p:spPr>
      </p:pic>
      <p:sp>
        <p:nvSpPr>
          <p:cNvPr id="257" name="Google Shape;257;p31"/>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690625" y="1183300"/>
            <a:ext cx="799800" cy="3159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76" name="Google Shape;76;p14"/>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txBox="1">
            <a:spLocks noGrp="1"/>
          </p:cNvSpPr>
          <p:nvPr>
            <p:ph type="body" idx="1"/>
          </p:nvPr>
        </p:nvSpPr>
        <p:spPr>
          <a:xfrm>
            <a:off x="311700" y="782100"/>
            <a:ext cx="8520600" cy="3850800"/>
          </a:xfrm>
          <a:prstGeom prst="rect">
            <a:avLst/>
          </a:prstGeom>
        </p:spPr>
        <p:txBody>
          <a:bodyPr spcFirstLastPara="1" wrap="square" lIns="91425" tIns="91425" rIns="91425" bIns="91425" anchor="t" anchorCtr="0">
            <a:noAutofit/>
          </a:bodyPr>
          <a:lstStyle/>
          <a:p>
            <a:pPr marL="0" lvl="0" indent="0" algn="l" rtl="0">
              <a:lnSpc>
                <a:spcPct val="80000"/>
              </a:lnSpc>
              <a:spcBef>
                <a:spcPts val="2245"/>
              </a:spcBef>
              <a:spcAft>
                <a:spcPts val="0"/>
              </a:spcAft>
              <a:buNone/>
            </a:pPr>
            <a:r>
              <a:rPr lang="en" sz="1837">
                <a:solidFill>
                  <a:schemeClr val="dk1"/>
                </a:solidFill>
                <a:latin typeface="Times New Roman"/>
                <a:ea typeface="Times New Roman"/>
                <a:cs typeface="Times New Roman"/>
                <a:sym typeface="Times New Roman"/>
              </a:rPr>
              <a:t>1. Forking</a:t>
            </a:r>
            <a:endParaRPr sz="1837">
              <a:solidFill>
                <a:schemeClr val="dk1"/>
              </a:solidFill>
              <a:latin typeface="Times New Roman"/>
              <a:ea typeface="Times New Roman"/>
              <a:cs typeface="Times New Roman"/>
              <a:sym typeface="Times New Roman"/>
            </a:endParaRPr>
          </a:p>
          <a:p>
            <a:pPr marL="0" lvl="0" indent="0" algn="l" rtl="0">
              <a:lnSpc>
                <a:spcPct val="80000"/>
              </a:lnSpc>
              <a:spcBef>
                <a:spcPts val="2245"/>
              </a:spcBef>
              <a:spcAft>
                <a:spcPts val="0"/>
              </a:spcAft>
              <a:buNone/>
            </a:pPr>
            <a:endParaRPr sz="1837">
              <a:solidFill>
                <a:schemeClr val="dk1"/>
              </a:solidFill>
              <a:latin typeface="Times New Roman"/>
              <a:ea typeface="Times New Roman"/>
              <a:cs typeface="Times New Roman"/>
              <a:sym typeface="Times New Roman"/>
            </a:endParaRPr>
          </a:p>
          <a:p>
            <a:pPr marL="0" lvl="0" indent="0" algn="l" rtl="0">
              <a:lnSpc>
                <a:spcPct val="80000"/>
              </a:lnSpc>
              <a:spcBef>
                <a:spcPts val="2245"/>
              </a:spcBef>
              <a:spcAft>
                <a:spcPts val="0"/>
              </a:spcAft>
              <a:buNone/>
            </a:pPr>
            <a:r>
              <a:rPr lang="en" sz="1837">
                <a:solidFill>
                  <a:schemeClr val="dk1"/>
                </a:solidFill>
                <a:latin typeface="Times New Roman"/>
                <a:ea typeface="Times New Roman"/>
                <a:cs typeface="Times New Roman"/>
                <a:sym typeface="Times New Roman"/>
              </a:rPr>
              <a:t>2. Branching</a:t>
            </a:r>
            <a:endParaRPr sz="1837">
              <a:solidFill>
                <a:schemeClr val="dk1"/>
              </a:solidFill>
              <a:latin typeface="Times New Roman"/>
              <a:ea typeface="Times New Roman"/>
              <a:cs typeface="Times New Roman"/>
              <a:sym typeface="Times New Roman"/>
            </a:endParaRPr>
          </a:p>
          <a:p>
            <a:pPr marL="0" lvl="0" indent="0" algn="l" rtl="0">
              <a:lnSpc>
                <a:spcPct val="80000"/>
              </a:lnSpc>
              <a:spcBef>
                <a:spcPts val="2245"/>
              </a:spcBef>
              <a:spcAft>
                <a:spcPts val="0"/>
              </a:spcAft>
              <a:buNone/>
            </a:pPr>
            <a:endParaRPr sz="1837">
              <a:solidFill>
                <a:schemeClr val="dk1"/>
              </a:solidFill>
              <a:latin typeface="Times New Roman"/>
              <a:ea typeface="Times New Roman"/>
              <a:cs typeface="Times New Roman"/>
              <a:sym typeface="Times New Roman"/>
            </a:endParaRPr>
          </a:p>
          <a:p>
            <a:pPr marL="0" lvl="0" indent="0" algn="l" rtl="0">
              <a:lnSpc>
                <a:spcPct val="80000"/>
              </a:lnSpc>
              <a:spcBef>
                <a:spcPts val="2245"/>
              </a:spcBef>
              <a:spcAft>
                <a:spcPts val="0"/>
              </a:spcAft>
              <a:buNone/>
            </a:pPr>
            <a:r>
              <a:rPr lang="en" sz="1837">
                <a:solidFill>
                  <a:schemeClr val="dk1"/>
                </a:solidFill>
                <a:latin typeface="Times New Roman"/>
                <a:ea typeface="Times New Roman"/>
                <a:cs typeface="Times New Roman"/>
                <a:sym typeface="Times New Roman"/>
              </a:rPr>
              <a:t>3. Pull Request</a:t>
            </a:r>
            <a:endParaRPr sz="1837">
              <a:solidFill>
                <a:schemeClr val="dk1"/>
              </a:solidFill>
              <a:latin typeface="Times New Roman"/>
              <a:ea typeface="Times New Roman"/>
              <a:cs typeface="Times New Roman"/>
              <a:sym typeface="Times New Roman"/>
            </a:endParaRPr>
          </a:p>
          <a:p>
            <a:pPr marL="0" lvl="0" indent="0" algn="l" rtl="0">
              <a:lnSpc>
                <a:spcPct val="80000"/>
              </a:lnSpc>
              <a:spcBef>
                <a:spcPts val="2245"/>
              </a:spcBef>
              <a:spcAft>
                <a:spcPts val="0"/>
              </a:spcAft>
              <a:buSzPts val="275"/>
              <a:buNone/>
            </a:pPr>
            <a:r>
              <a:rPr lang="en" sz="450">
                <a:solidFill>
                  <a:schemeClr val="dk1"/>
                </a:solidFill>
                <a:latin typeface="Times New Roman"/>
                <a:ea typeface="Times New Roman"/>
                <a:cs typeface="Times New Roman"/>
                <a:sym typeface="Times New Roman"/>
              </a:rPr>
              <a:t>3</a:t>
            </a:r>
            <a:endParaRPr sz="450">
              <a:solidFill>
                <a:schemeClr val="dk1"/>
              </a:solidFill>
              <a:latin typeface="Times New Roman"/>
              <a:ea typeface="Times New Roman"/>
              <a:cs typeface="Times New Roman"/>
              <a:sym typeface="Times New Roman"/>
            </a:endParaRPr>
          </a:p>
        </p:txBody>
      </p:sp>
      <p:sp>
        <p:nvSpPr>
          <p:cNvPr id="78" name="Google Shape;7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a:t>
            </a:fld>
            <a:endParaRPr b="1"/>
          </a:p>
        </p:txBody>
      </p:sp>
      <p:pic>
        <p:nvPicPr>
          <p:cNvPr id="79" name="Google Shape;79;p14"/>
          <p:cNvPicPr preferRelativeResize="0"/>
          <p:nvPr/>
        </p:nvPicPr>
        <p:blipFill>
          <a:blip r:embed="rId3">
            <a:alphaModFix/>
          </a:blip>
          <a:stretch>
            <a:fillRect/>
          </a:stretch>
        </p:blipFill>
        <p:spPr>
          <a:xfrm>
            <a:off x="1818630" y="3478725"/>
            <a:ext cx="698925" cy="931852"/>
          </a:xfrm>
          <a:prstGeom prst="rect">
            <a:avLst/>
          </a:prstGeom>
          <a:noFill/>
          <a:ln>
            <a:noFill/>
          </a:ln>
        </p:spPr>
      </p:pic>
      <p:sp>
        <p:nvSpPr>
          <p:cNvPr id="80" name="Google Shape;80;p14"/>
          <p:cNvSpPr txBox="1">
            <a:spLocks noGrp="1"/>
          </p:cNvSpPr>
          <p:nvPr>
            <p:ph type="title"/>
          </p:nvPr>
        </p:nvSpPr>
        <p:spPr>
          <a:xfrm>
            <a:off x="311700" y="3247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latin typeface="Times New Roman"/>
                <a:ea typeface="Times New Roman"/>
                <a:cs typeface="Times New Roman"/>
                <a:sym typeface="Times New Roman"/>
              </a:rPr>
              <a:t>Table of contents</a:t>
            </a:r>
            <a:endParaRPr sz="3220" b="1">
              <a:latin typeface="Times New Roman"/>
              <a:ea typeface="Times New Roman"/>
              <a:cs typeface="Times New Roman"/>
              <a:sym typeface="Times New Roman"/>
            </a:endParaRPr>
          </a:p>
        </p:txBody>
      </p:sp>
      <p:pic>
        <p:nvPicPr>
          <p:cNvPr id="81" name="Google Shape;81;p14"/>
          <p:cNvPicPr preferRelativeResize="0"/>
          <p:nvPr/>
        </p:nvPicPr>
        <p:blipFill>
          <a:blip r:embed="rId4">
            <a:alphaModFix/>
          </a:blip>
          <a:stretch>
            <a:fillRect/>
          </a:stretch>
        </p:blipFill>
        <p:spPr>
          <a:xfrm>
            <a:off x="1818625" y="1006700"/>
            <a:ext cx="1189125" cy="1189125"/>
          </a:xfrm>
          <a:prstGeom prst="rect">
            <a:avLst/>
          </a:prstGeom>
          <a:noFill/>
          <a:ln>
            <a:noFill/>
          </a:ln>
        </p:spPr>
      </p:pic>
      <p:pic>
        <p:nvPicPr>
          <p:cNvPr id="82" name="Google Shape;82;p14"/>
          <p:cNvPicPr preferRelativeResize="0"/>
          <p:nvPr/>
        </p:nvPicPr>
        <p:blipFill>
          <a:blip r:embed="rId5">
            <a:alphaModFix/>
          </a:blip>
          <a:stretch>
            <a:fillRect/>
          </a:stretch>
        </p:blipFill>
        <p:spPr>
          <a:xfrm>
            <a:off x="763850" y="2457500"/>
            <a:ext cx="3088123" cy="93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32"/>
          <p:cNvPicPr preferRelativeResize="0"/>
          <p:nvPr/>
        </p:nvPicPr>
        <p:blipFill>
          <a:blip r:embed="rId3">
            <a:alphaModFix/>
          </a:blip>
          <a:stretch>
            <a:fillRect/>
          </a:stretch>
        </p:blipFill>
        <p:spPr>
          <a:xfrm>
            <a:off x="277650" y="1128100"/>
            <a:ext cx="8626351" cy="2817200"/>
          </a:xfrm>
          <a:prstGeom prst="rect">
            <a:avLst/>
          </a:prstGeom>
          <a:noFill/>
          <a:ln>
            <a:noFill/>
          </a:ln>
        </p:spPr>
      </p:pic>
      <p:sp>
        <p:nvSpPr>
          <p:cNvPr id="267" name="Google Shape;267;p32"/>
          <p:cNvSpPr/>
          <p:nvPr/>
        </p:nvSpPr>
        <p:spPr>
          <a:xfrm>
            <a:off x="1779000" y="2499075"/>
            <a:ext cx="5850900" cy="351300"/>
          </a:xfrm>
          <a:prstGeom prst="roundRect">
            <a:avLst>
              <a:gd name="adj" fmla="val 16667"/>
            </a:avLst>
          </a:prstGeom>
          <a:noFill/>
          <a:ln w="19050" cap="flat" cmpd="sng">
            <a:solidFill>
              <a:srgbClr val="00FF00"/>
            </a:solidFill>
            <a:prstDash val="solid"/>
            <a:round/>
            <a:headEnd type="none" w="sm" len="sm"/>
            <a:tailEnd type="none" w="sm" len="sm"/>
          </a:ln>
          <a:effectLst>
            <a:outerShdw blurRad="57150"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txBox="1">
            <a:spLocks noGrp="1"/>
          </p:cNvSpPr>
          <p:nvPr>
            <p:ph type="title"/>
          </p:nvPr>
        </p:nvSpPr>
        <p:spPr>
          <a:xfrm>
            <a:off x="311700" y="485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latin typeface="Times New Roman"/>
                <a:ea typeface="Times New Roman"/>
                <a:cs typeface="Times New Roman"/>
                <a:sym typeface="Times New Roman"/>
              </a:rPr>
              <a:t>Merge Conflict</a:t>
            </a:r>
            <a:endParaRPr sz="3220" b="1">
              <a:latin typeface="Times New Roman"/>
              <a:ea typeface="Times New Roman"/>
              <a:cs typeface="Times New Roman"/>
              <a:sym typeface="Times New Roman"/>
            </a:endParaRPr>
          </a:p>
        </p:txBody>
      </p:sp>
      <p:sp>
        <p:nvSpPr>
          <p:cNvPr id="276" name="Google Shape;276;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spcBef>
                <a:spcPts val="9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 merge conflict is an event that occurs when Git is unable to automatically resolve differences in code between two commits.</a:t>
            </a:r>
            <a:endParaRPr>
              <a:solidFill>
                <a:schemeClr val="dk1"/>
              </a:solidFill>
              <a:latin typeface="Times New Roman"/>
              <a:ea typeface="Times New Roman"/>
              <a:cs typeface="Times New Roman"/>
              <a:sym typeface="Times New Roman"/>
            </a:endParaRPr>
          </a:p>
          <a:p>
            <a:pPr marL="0" lvl="0" indent="0" algn="l" rtl="0">
              <a:spcBef>
                <a:spcPts val="900"/>
              </a:spcBef>
              <a:spcAft>
                <a:spcPts val="0"/>
              </a:spcAft>
              <a:buNone/>
            </a:pPr>
            <a:r>
              <a:rPr lang="en">
                <a:solidFill>
                  <a:schemeClr val="dk1"/>
                </a:solidFill>
                <a:latin typeface="Times New Roman"/>
                <a:ea typeface="Times New Roman"/>
                <a:cs typeface="Times New Roman"/>
                <a:sym typeface="Times New Roman"/>
              </a:rPr>
              <a:t>In real world merge conflict happens because of following reasons:</a:t>
            </a:r>
            <a:endParaRPr>
              <a:solidFill>
                <a:schemeClr val="dk1"/>
              </a:solidFill>
              <a:latin typeface="Times New Roman"/>
              <a:ea typeface="Times New Roman"/>
              <a:cs typeface="Times New Roman"/>
              <a:sym typeface="Times New Roman"/>
            </a:endParaRPr>
          </a:p>
          <a:p>
            <a:pPr marL="457200" lvl="0" indent="-342900" algn="l" rtl="0">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Same line of code is changed in two branches.</a:t>
            </a:r>
            <a:endParaRPr>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 given file is changed in one branch and deleted in another branch</a:t>
            </a:r>
            <a:endParaRPr>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Same file  is added twice in two different branch but the content of the file is different</a:t>
            </a:r>
            <a:endParaRPr>
              <a:solidFill>
                <a:schemeClr val="dk1"/>
              </a:solidFill>
              <a:latin typeface="Times New Roman"/>
              <a:ea typeface="Times New Roman"/>
              <a:cs typeface="Times New Roman"/>
              <a:sym typeface="Times New Roman"/>
            </a:endParaRPr>
          </a:p>
        </p:txBody>
      </p:sp>
      <p:sp>
        <p:nvSpPr>
          <p:cNvPr id="277" name="Google Shape;27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285" name="Google Shape;285;p34"/>
          <p:cNvPicPr preferRelativeResize="0"/>
          <p:nvPr/>
        </p:nvPicPr>
        <p:blipFill>
          <a:blip r:embed="rId3">
            <a:alphaModFix/>
          </a:blip>
          <a:stretch>
            <a:fillRect/>
          </a:stretch>
        </p:blipFill>
        <p:spPr>
          <a:xfrm>
            <a:off x="967600" y="320925"/>
            <a:ext cx="7208777" cy="4431549"/>
          </a:xfrm>
          <a:prstGeom prst="rect">
            <a:avLst/>
          </a:prstGeom>
          <a:noFill/>
          <a:ln>
            <a:noFill/>
          </a:ln>
        </p:spPr>
      </p:pic>
      <p:sp>
        <p:nvSpPr>
          <p:cNvPr id="286" name="Google Shape;286;p34"/>
          <p:cNvSpPr/>
          <p:nvPr/>
        </p:nvSpPr>
        <p:spPr>
          <a:xfrm>
            <a:off x="5225400" y="2315637"/>
            <a:ext cx="817200" cy="3102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5"/>
          <p:cNvGrpSpPr/>
          <p:nvPr/>
        </p:nvGrpSpPr>
        <p:grpSpPr>
          <a:xfrm>
            <a:off x="241723" y="386129"/>
            <a:ext cx="8660565" cy="4196567"/>
            <a:chOff x="72807" y="176693"/>
            <a:chExt cx="8939477" cy="4506139"/>
          </a:xfrm>
        </p:grpSpPr>
        <p:pic>
          <p:nvPicPr>
            <p:cNvPr id="294" name="Google Shape;294;p35"/>
            <p:cNvPicPr preferRelativeResize="0"/>
            <p:nvPr/>
          </p:nvPicPr>
          <p:blipFill rotWithShape="1">
            <a:blip r:embed="rId3">
              <a:alphaModFix/>
            </a:blip>
            <a:srcRect r="3502"/>
            <a:stretch/>
          </p:blipFill>
          <p:spPr>
            <a:xfrm>
              <a:off x="72807" y="176693"/>
              <a:ext cx="8939477" cy="4489875"/>
            </a:xfrm>
            <a:prstGeom prst="rect">
              <a:avLst/>
            </a:prstGeom>
            <a:noFill/>
            <a:ln w="19050" cap="flat" cmpd="sng">
              <a:solidFill>
                <a:schemeClr val="dk2"/>
              </a:solidFill>
              <a:prstDash val="solid"/>
              <a:round/>
              <a:headEnd type="none" w="sm" len="sm"/>
              <a:tailEnd type="none" w="sm" len="sm"/>
            </a:ln>
          </p:spPr>
        </p:pic>
        <p:sp>
          <p:nvSpPr>
            <p:cNvPr id="295" name="Google Shape;295;p35"/>
            <p:cNvSpPr/>
            <p:nvPr/>
          </p:nvSpPr>
          <p:spPr>
            <a:xfrm>
              <a:off x="2777700" y="817125"/>
              <a:ext cx="800400" cy="158100"/>
            </a:xfrm>
            <a:prstGeom prst="roundRect">
              <a:avLst>
                <a:gd name="adj" fmla="val 16667"/>
              </a:avLst>
            </a:prstGeom>
            <a:noFill/>
            <a:ln w="9525" cap="flat" cmpd="sng">
              <a:solidFill>
                <a:srgbClr val="00FF00"/>
              </a:solidFill>
              <a:prstDash val="solid"/>
              <a:round/>
              <a:headEnd type="none" w="sm" len="sm"/>
              <a:tailEnd type="none" w="sm" len="sm"/>
            </a:ln>
            <a:effectLst>
              <a:outerShdw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3641175" y="817125"/>
              <a:ext cx="800400" cy="158100"/>
            </a:xfrm>
            <a:prstGeom prst="roundRect">
              <a:avLst>
                <a:gd name="adj" fmla="val 16667"/>
              </a:avLst>
            </a:prstGeom>
            <a:noFill/>
            <a:ln w="9525" cap="flat" cmpd="sng">
              <a:solidFill>
                <a:srgbClr val="00FF00"/>
              </a:solidFill>
              <a:prstDash val="solid"/>
              <a:round/>
              <a:headEnd type="none" w="sm" len="sm"/>
              <a:tailEnd type="none" w="sm" len="sm"/>
            </a:ln>
            <a:effectLst>
              <a:outerShdw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4504650" y="817125"/>
              <a:ext cx="800400" cy="158100"/>
            </a:xfrm>
            <a:prstGeom prst="roundRect">
              <a:avLst>
                <a:gd name="adj" fmla="val 16667"/>
              </a:avLst>
            </a:prstGeom>
            <a:noFill/>
            <a:ln w="9525" cap="flat" cmpd="sng">
              <a:solidFill>
                <a:srgbClr val="00FF00"/>
              </a:solidFill>
              <a:prstDash val="solid"/>
              <a:round/>
              <a:headEnd type="none" w="sm" len="sm"/>
              <a:tailEnd type="none" w="sm" len="sm"/>
            </a:ln>
            <a:effectLst>
              <a:outerShdw blurRad="85725"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2707511" y="1042977"/>
              <a:ext cx="2181900" cy="1954500"/>
            </a:xfrm>
            <a:prstGeom prst="rect">
              <a:avLst/>
            </a:prstGeom>
            <a:noFill/>
            <a:ln w="9525" cap="flat" cmpd="sng">
              <a:solidFill>
                <a:srgbClr val="FF0000"/>
              </a:solidFill>
              <a:prstDash val="dashDot"/>
              <a:round/>
              <a:headEnd type="none" w="sm" len="sm"/>
              <a:tailEnd type="none" w="sm" len="sm"/>
            </a:ln>
            <a:effectLst>
              <a:outerShdw blurRad="85725" dist="9525" dir="1920001" algn="bl" rotWithShape="0">
                <a:srgbClr val="FF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2707511" y="3065231"/>
              <a:ext cx="2181900" cy="1617600"/>
            </a:xfrm>
            <a:prstGeom prst="rect">
              <a:avLst/>
            </a:prstGeom>
            <a:noFill/>
            <a:ln w="9525" cap="flat" cmpd="sng">
              <a:solidFill>
                <a:srgbClr val="FF0000"/>
              </a:solidFill>
              <a:prstDash val="lgDash"/>
              <a:round/>
              <a:headEnd type="none" w="sm" len="sm"/>
              <a:tailEnd type="none" w="sm" len="sm"/>
            </a:ln>
            <a:effectLst>
              <a:outerShdw blurRad="85725" dist="9525" dir="1920001" algn="bl" rotWithShape="0">
                <a:srgbClr val="FF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08" name="Google Shape;308;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pSp>
        <p:nvGrpSpPr>
          <p:cNvPr id="309" name="Google Shape;309;p36"/>
          <p:cNvGrpSpPr/>
          <p:nvPr/>
        </p:nvGrpSpPr>
        <p:grpSpPr>
          <a:xfrm>
            <a:off x="309600" y="579007"/>
            <a:ext cx="8562442" cy="3985479"/>
            <a:chOff x="0" y="416272"/>
            <a:chExt cx="9144000" cy="4310956"/>
          </a:xfrm>
        </p:grpSpPr>
        <p:pic>
          <p:nvPicPr>
            <p:cNvPr id="310" name="Google Shape;310;p36"/>
            <p:cNvPicPr preferRelativeResize="0"/>
            <p:nvPr/>
          </p:nvPicPr>
          <p:blipFill>
            <a:blip r:embed="rId3">
              <a:alphaModFix/>
            </a:blip>
            <a:stretch>
              <a:fillRect/>
            </a:stretch>
          </p:blipFill>
          <p:spPr>
            <a:xfrm>
              <a:off x="0" y="416272"/>
              <a:ext cx="9144000" cy="4310956"/>
            </a:xfrm>
            <a:prstGeom prst="rect">
              <a:avLst/>
            </a:prstGeom>
            <a:noFill/>
            <a:ln>
              <a:noFill/>
            </a:ln>
          </p:spPr>
        </p:pic>
        <p:sp>
          <p:nvSpPr>
            <p:cNvPr id="311" name="Google Shape;311;p36"/>
            <p:cNvSpPr/>
            <p:nvPr/>
          </p:nvSpPr>
          <p:spPr>
            <a:xfrm>
              <a:off x="8202450" y="763950"/>
              <a:ext cx="799800" cy="3159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7"/>
          <p:cNvPicPr preferRelativeResize="0"/>
          <p:nvPr/>
        </p:nvPicPr>
        <p:blipFill>
          <a:blip r:embed="rId3">
            <a:alphaModFix/>
          </a:blip>
          <a:stretch>
            <a:fillRect/>
          </a:stretch>
        </p:blipFill>
        <p:spPr>
          <a:xfrm>
            <a:off x="244425" y="744699"/>
            <a:ext cx="8692823" cy="3584000"/>
          </a:xfrm>
          <a:prstGeom prst="rect">
            <a:avLst/>
          </a:prstGeom>
          <a:noFill/>
          <a:ln>
            <a:noFill/>
          </a:ln>
        </p:spPr>
      </p:pic>
      <p:sp>
        <p:nvSpPr>
          <p:cNvPr id="320" name="Google Shape;320;p37"/>
          <p:cNvSpPr/>
          <p:nvPr/>
        </p:nvSpPr>
        <p:spPr>
          <a:xfrm>
            <a:off x="8165185" y="950326"/>
            <a:ext cx="684900" cy="2880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8"/>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38"/>
          <p:cNvPicPr preferRelativeResize="0"/>
          <p:nvPr/>
        </p:nvPicPr>
        <p:blipFill>
          <a:blip r:embed="rId3">
            <a:alphaModFix/>
          </a:blip>
          <a:stretch>
            <a:fillRect/>
          </a:stretch>
        </p:blipFill>
        <p:spPr>
          <a:xfrm>
            <a:off x="1166813" y="666750"/>
            <a:ext cx="6810375" cy="3810000"/>
          </a:xfrm>
          <a:prstGeom prst="rect">
            <a:avLst/>
          </a:prstGeom>
          <a:noFill/>
          <a:ln>
            <a:noFill/>
          </a:ln>
        </p:spPr>
      </p:pic>
      <p:sp>
        <p:nvSpPr>
          <p:cNvPr id="329" name="Google Shape;329;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330" name="Google Shape;330;p38"/>
          <p:cNvSpPr/>
          <p:nvPr/>
        </p:nvSpPr>
        <p:spPr>
          <a:xfrm>
            <a:off x="2703850" y="1658050"/>
            <a:ext cx="4058700" cy="345900"/>
          </a:xfrm>
          <a:prstGeom prst="roundRect">
            <a:avLst>
              <a:gd name="adj" fmla="val 16667"/>
            </a:avLst>
          </a:prstGeom>
          <a:noFill/>
          <a:ln w="19050"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9"/>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9"/>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9"/>
          <p:cNvGrpSpPr/>
          <p:nvPr/>
        </p:nvGrpSpPr>
        <p:grpSpPr>
          <a:xfrm>
            <a:off x="904656" y="300729"/>
            <a:ext cx="7214778" cy="4471927"/>
            <a:chOff x="706918" y="152400"/>
            <a:chExt cx="7806511" cy="4838701"/>
          </a:xfrm>
        </p:grpSpPr>
        <p:pic>
          <p:nvPicPr>
            <p:cNvPr id="338" name="Google Shape;338;p39"/>
            <p:cNvPicPr preferRelativeResize="0"/>
            <p:nvPr/>
          </p:nvPicPr>
          <p:blipFill>
            <a:blip r:embed="rId3">
              <a:alphaModFix/>
            </a:blip>
            <a:stretch>
              <a:fillRect/>
            </a:stretch>
          </p:blipFill>
          <p:spPr>
            <a:xfrm>
              <a:off x="706918" y="152400"/>
              <a:ext cx="7806511" cy="4838701"/>
            </a:xfrm>
            <a:prstGeom prst="rect">
              <a:avLst/>
            </a:prstGeom>
            <a:noFill/>
            <a:ln>
              <a:noFill/>
            </a:ln>
          </p:spPr>
        </p:pic>
        <p:sp>
          <p:nvSpPr>
            <p:cNvPr id="339" name="Google Shape;339;p39"/>
            <p:cNvSpPr/>
            <p:nvPr/>
          </p:nvSpPr>
          <p:spPr>
            <a:xfrm>
              <a:off x="1644263" y="3163162"/>
              <a:ext cx="1203000" cy="2745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341" name="Google Shape;341;p39"/>
          <p:cNvSpPr/>
          <p:nvPr/>
        </p:nvSpPr>
        <p:spPr>
          <a:xfrm>
            <a:off x="1386350" y="530675"/>
            <a:ext cx="597900" cy="3102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0"/>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40"/>
          <p:cNvPicPr preferRelativeResize="0"/>
          <p:nvPr/>
        </p:nvPicPr>
        <p:blipFill>
          <a:blip r:embed="rId3">
            <a:alphaModFix/>
          </a:blip>
          <a:stretch>
            <a:fillRect/>
          </a:stretch>
        </p:blipFill>
        <p:spPr>
          <a:xfrm>
            <a:off x="448275" y="454062"/>
            <a:ext cx="8285100" cy="4165274"/>
          </a:xfrm>
          <a:prstGeom prst="rect">
            <a:avLst/>
          </a:prstGeom>
          <a:noFill/>
          <a:ln>
            <a:noFill/>
          </a:ln>
        </p:spPr>
      </p:pic>
      <p:sp>
        <p:nvSpPr>
          <p:cNvPr id="348" name="Google Shape;348;p40"/>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350" name="Google Shape;350;p40"/>
          <p:cNvSpPr/>
          <p:nvPr/>
        </p:nvSpPr>
        <p:spPr>
          <a:xfrm>
            <a:off x="1352550" y="4161100"/>
            <a:ext cx="848700" cy="3102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1"/>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 name="Google Shape;357;p41"/>
          <p:cNvPicPr preferRelativeResize="0"/>
          <p:nvPr/>
        </p:nvPicPr>
        <p:blipFill>
          <a:blip r:embed="rId3">
            <a:alphaModFix/>
          </a:blip>
          <a:stretch>
            <a:fillRect/>
          </a:stretch>
        </p:blipFill>
        <p:spPr>
          <a:xfrm>
            <a:off x="1022112" y="377600"/>
            <a:ext cx="7137425" cy="4285626"/>
          </a:xfrm>
          <a:prstGeom prst="rect">
            <a:avLst/>
          </a:prstGeom>
          <a:noFill/>
          <a:ln>
            <a:noFill/>
          </a:ln>
        </p:spPr>
      </p:pic>
      <p:sp>
        <p:nvSpPr>
          <p:cNvPr id="358" name="Google Shape;35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359" name="Google Shape;359;p41"/>
          <p:cNvSpPr/>
          <p:nvPr/>
        </p:nvSpPr>
        <p:spPr>
          <a:xfrm>
            <a:off x="1184700" y="636675"/>
            <a:ext cx="621900" cy="3102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lnSpc>
                <a:spcPct val="80000"/>
              </a:lnSpc>
              <a:spcBef>
                <a:spcPts val="2245"/>
              </a:spcBef>
              <a:spcAft>
                <a:spcPts val="0"/>
              </a:spcAft>
              <a:buNone/>
            </a:pPr>
            <a:r>
              <a:rPr lang="en">
                <a:solidFill>
                  <a:schemeClr val="dk1"/>
                </a:solidFill>
                <a:latin typeface="Times New Roman"/>
                <a:ea typeface="Times New Roman"/>
                <a:cs typeface="Times New Roman"/>
                <a:sym typeface="Times New Roman"/>
              </a:rPr>
              <a:t>4. Merge Conflicts</a:t>
            </a:r>
            <a:endParaRPr>
              <a:solidFill>
                <a:schemeClr val="dk1"/>
              </a:solidFill>
              <a:latin typeface="Times New Roman"/>
              <a:ea typeface="Times New Roman"/>
              <a:cs typeface="Times New Roman"/>
              <a:sym typeface="Times New Roman"/>
            </a:endParaRPr>
          </a:p>
          <a:p>
            <a:pPr marL="0" lvl="0" indent="0" algn="l" rtl="0">
              <a:lnSpc>
                <a:spcPct val="80000"/>
              </a:lnSpc>
              <a:spcBef>
                <a:spcPts val="2245"/>
              </a:spcBef>
              <a:spcAft>
                <a:spcPts val="0"/>
              </a:spcAft>
              <a:buNone/>
            </a:pPr>
            <a:endParaRPr>
              <a:solidFill>
                <a:schemeClr val="dk1"/>
              </a:solidFill>
              <a:latin typeface="Times New Roman"/>
              <a:ea typeface="Times New Roman"/>
              <a:cs typeface="Times New Roman"/>
              <a:sym typeface="Times New Roman"/>
            </a:endParaRPr>
          </a:p>
          <a:p>
            <a:pPr marL="0" lvl="0" indent="0" algn="l" rtl="0">
              <a:lnSpc>
                <a:spcPct val="80000"/>
              </a:lnSpc>
              <a:spcBef>
                <a:spcPts val="2245"/>
              </a:spcBef>
              <a:spcAft>
                <a:spcPts val="0"/>
              </a:spcAft>
              <a:buNone/>
            </a:pPr>
            <a:endParaRPr>
              <a:solidFill>
                <a:schemeClr val="dk1"/>
              </a:solidFill>
              <a:latin typeface="Times New Roman"/>
              <a:ea typeface="Times New Roman"/>
              <a:cs typeface="Times New Roman"/>
              <a:sym typeface="Times New Roman"/>
            </a:endParaRPr>
          </a:p>
          <a:p>
            <a:pPr marL="0" lvl="0" indent="0" algn="l" rtl="0">
              <a:lnSpc>
                <a:spcPct val="80000"/>
              </a:lnSpc>
              <a:spcBef>
                <a:spcPts val="2245"/>
              </a:spcBef>
              <a:spcAft>
                <a:spcPts val="0"/>
              </a:spcAft>
              <a:buNone/>
            </a:pPr>
            <a:r>
              <a:rPr lang="en">
                <a:solidFill>
                  <a:schemeClr val="dk1"/>
                </a:solidFill>
                <a:latin typeface="Times New Roman"/>
                <a:ea typeface="Times New Roman"/>
                <a:cs typeface="Times New Roman"/>
                <a:sym typeface="Times New Roman"/>
              </a:rPr>
              <a:t>5. GitHub issues and ways of assigning them</a:t>
            </a:r>
            <a:endParaRPr>
              <a:solidFill>
                <a:schemeClr val="dk1"/>
              </a:solidFill>
              <a:latin typeface="Times New Roman"/>
              <a:ea typeface="Times New Roman"/>
              <a:cs typeface="Times New Roman"/>
              <a:sym typeface="Times New Roman"/>
            </a:endParaRPr>
          </a:p>
          <a:p>
            <a:pPr marL="0" lvl="0" indent="0" algn="l" rtl="0">
              <a:lnSpc>
                <a:spcPct val="80000"/>
              </a:lnSpc>
              <a:spcBef>
                <a:spcPts val="2245"/>
              </a:spcBef>
              <a:spcAft>
                <a:spcPts val="0"/>
              </a:spcAft>
              <a:buSzPts val="275"/>
              <a:buNone/>
            </a:pPr>
            <a:endParaRPr>
              <a:solidFill>
                <a:schemeClr val="dk1"/>
              </a:solidFill>
              <a:latin typeface="Times New Roman"/>
              <a:ea typeface="Times New Roman"/>
              <a:cs typeface="Times New Roman"/>
              <a:sym typeface="Times New Roman"/>
            </a:endParaRPr>
          </a:p>
        </p:txBody>
      </p:sp>
      <p:sp>
        <p:nvSpPr>
          <p:cNvPr id="89" name="Google Shape;89;p15"/>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3</a:t>
            </a:fld>
            <a:endParaRPr b="1"/>
          </a:p>
        </p:txBody>
      </p:sp>
      <p:pic>
        <p:nvPicPr>
          <p:cNvPr id="91" name="Google Shape;91;p15"/>
          <p:cNvPicPr preferRelativeResize="0"/>
          <p:nvPr/>
        </p:nvPicPr>
        <p:blipFill>
          <a:blip r:embed="rId3">
            <a:alphaModFix/>
          </a:blip>
          <a:stretch>
            <a:fillRect/>
          </a:stretch>
        </p:blipFill>
        <p:spPr>
          <a:xfrm>
            <a:off x="1549000" y="1499300"/>
            <a:ext cx="1705502" cy="1023751"/>
          </a:xfrm>
          <a:prstGeom prst="rect">
            <a:avLst/>
          </a:prstGeom>
          <a:noFill/>
          <a:ln>
            <a:noFill/>
          </a:ln>
        </p:spPr>
      </p:pic>
      <p:pic>
        <p:nvPicPr>
          <p:cNvPr id="92" name="Google Shape;92;p15"/>
          <p:cNvPicPr preferRelativeResize="0"/>
          <p:nvPr/>
        </p:nvPicPr>
        <p:blipFill>
          <a:blip r:embed="rId4">
            <a:alphaModFix/>
          </a:blip>
          <a:stretch>
            <a:fillRect/>
          </a:stretch>
        </p:blipFill>
        <p:spPr>
          <a:xfrm>
            <a:off x="1585525" y="3040550"/>
            <a:ext cx="1668975" cy="1108125"/>
          </a:xfrm>
          <a:prstGeom prst="rect">
            <a:avLst/>
          </a:prstGeom>
          <a:noFill/>
          <a:ln>
            <a:noFill/>
          </a:ln>
        </p:spPr>
      </p:pic>
      <p:sp>
        <p:nvSpPr>
          <p:cNvPr id="93" name="Google Shape;93;p15"/>
          <p:cNvSpPr txBox="1">
            <a:spLocks noGrp="1"/>
          </p:cNvSpPr>
          <p:nvPr>
            <p:ph type="title"/>
          </p:nvPr>
        </p:nvSpPr>
        <p:spPr>
          <a:xfrm>
            <a:off x="311700" y="3247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latin typeface="Times New Roman"/>
                <a:ea typeface="Times New Roman"/>
                <a:cs typeface="Times New Roman"/>
                <a:sym typeface="Times New Roman"/>
              </a:rPr>
              <a:t>Table</a:t>
            </a:r>
            <a:r>
              <a:rPr lang="en" sz="3220">
                <a:latin typeface="Times New Roman"/>
                <a:ea typeface="Times New Roman"/>
                <a:cs typeface="Times New Roman"/>
                <a:sym typeface="Times New Roman"/>
              </a:rPr>
              <a:t> of contents</a:t>
            </a:r>
            <a:endParaRPr sz="3220" b="1">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2"/>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65" name="Google Shape;365;p42"/>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367" name="Google Shape;367;p42"/>
          <p:cNvPicPr preferRelativeResize="0"/>
          <p:nvPr/>
        </p:nvPicPr>
        <p:blipFill>
          <a:blip r:embed="rId3">
            <a:alphaModFix/>
          </a:blip>
          <a:stretch>
            <a:fillRect/>
          </a:stretch>
        </p:blipFill>
        <p:spPr>
          <a:xfrm>
            <a:off x="2800350" y="1228725"/>
            <a:ext cx="3543300" cy="2686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latin typeface="Times New Roman"/>
                <a:ea typeface="Times New Roman"/>
                <a:cs typeface="Times New Roman"/>
                <a:sym typeface="Times New Roman"/>
              </a:rPr>
              <a:t>GitHub </a:t>
            </a:r>
            <a:r>
              <a:rPr lang="en" sz="3220">
                <a:latin typeface="Times New Roman"/>
                <a:ea typeface="Times New Roman"/>
                <a:cs typeface="Times New Roman"/>
                <a:sym typeface="Times New Roman"/>
              </a:rPr>
              <a:t>I</a:t>
            </a:r>
            <a:r>
              <a:rPr lang="en" sz="3220" b="1">
                <a:latin typeface="Times New Roman"/>
                <a:ea typeface="Times New Roman"/>
                <a:cs typeface="Times New Roman"/>
                <a:sym typeface="Times New Roman"/>
              </a:rPr>
              <a:t>ssues and ways of assigning them</a:t>
            </a:r>
            <a:endParaRPr sz="937">
              <a:latin typeface="Times New Roman"/>
              <a:ea typeface="Times New Roman"/>
              <a:cs typeface="Times New Roman"/>
              <a:sym typeface="Times New Roman"/>
            </a:endParaRPr>
          </a:p>
          <a:p>
            <a:pPr marL="0" lvl="0" indent="0" algn="ctr" rtl="0">
              <a:spcBef>
                <a:spcPts val="0"/>
              </a:spcBef>
              <a:spcAft>
                <a:spcPts val="0"/>
              </a:spcAft>
              <a:buSzPts val="990"/>
              <a:buNone/>
            </a:pPr>
            <a:endParaRPr sz="3220" b="1">
              <a:latin typeface="Times New Roman"/>
              <a:ea typeface="Times New Roman"/>
              <a:cs typeface="Times New Roman"/>
              <a:sym typeface="Times New Roman"/>
            </a:endParaRPr>
          </a:p>
        </p:txBody>
      </p:sp>
      <p:sp>
        <p:nvSpPr>
          <p:cNvPr id="375" name="Google Shape;375;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spcBef>
                <a:spcPts val="9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GitHub Issues is a tracking tool that is integrated with your GitHub repository.</a:t>
            </a:r>
            <a:endParaRPr>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Issues let you track your work on GitHub, where development happens. </a:t>
            </a:r>
            <a:endParaRPr sz="1200">
              <a:solidFill>
                <a:srgbClr val="202124"/>
              </a:solidFill>
            </a:endParaRPr>
          </a:p>
          <a:p>
            <a:pPr marL="457200" lvl="0" indent="-342900" algn="l" rtl="0">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Github issues is used to:</a:t>
            </a:r>
            <a:endParaRPr>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Track ideas</a:t>
            </a: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Feedback</a:t>
            </a: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Assign task</a:t>
            </a: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Report bugs</a:t>
            </a:r>
            <a:endParaRPr>
              <a:solidFill>
                <a:schemeClr val="dk1"/>
              </a:solidFill>
              <a:latin typeface="Times New Roman"/>
              <a:ea typeface="Times New Roman"/>
              <a:cs typeface="Times New Roman"/>
              <a:sym typeface="Times New Roman"/>
            </a:endParaRPr>
          </a:p>
          <a:p>
            <a:pPr marL="914400" lvl="0" indent="0" algn="l" rtl="0">
              <a:spcBef>
                <a:spcPts val="1200"/>
              </a:spcBef>
              <a:spcAft>
                <a:spcPts val="1200"/>
              </a:spcAft>
              <a:buNone/>
            </a:pPr>
            <a:endParaRPr>
              <a:solidFill>
                <a:schemeClr val="dk1"/>
              </a:solidFill>
              <a:latin typeface="Times New Roman"/>
              <a:ea typeface="Times New Roman"/>
              <a:cs typeface="Times New Roman"/>
              <a:sym typeface="Times New Roman"/>
            </a:endParaRPr>
          </a:p>
        </p:txBody>
      </p:sp>
      <p:sp>
        <p:nvSpPr>
          <p:cNvPr id="376" name="Google Shape;37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4"/>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4"/>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384" name="Google Shape;384;p44"/>
          <p:cNvPicPr preferRelativeResize="0"/>
          <p:nvPr/>
        </p:nvPicPr>
        <p:blipFill>
          <a:blip r:embed="rId3">
            <a:alphaModFix/>
          </a:blip>
          <a:stretch>
            <a:fillRect/>
          </a:stretch>
        </p:blipFill>
        <p:spPr>
          <a:xfrm>
            <a:off x="359950" y="1323363"/>
            <a:ext cx="8424098" cy="2426675"/>
          </a:xfrm>
          <a:prstGeom prst="rect">
            <a:avLst/>
          </a:prstGeom>
          <a:noFill/>
          <a:ln>
            <a:noFill/>
          </a:ln>
        </p:spPr>
      </p:pic>
      <p:sp>
        <p:nvSpPr>
          <p:cNvPr id="385" name="Google Shape;385;p44"/>
          <p:cNvSpPr/>
          <p:nvPr/>
        </p:nvSpPr>
        <p:spPr>
          <a:xfrm>
            <a:off x="6815675" y="2007525"/>
            <a:ext cx="548700" cy="2574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45"/>
          <p:cNvPicPr preferRelativeResize="0"/>
          <p:nvPr/>
        </p:nvPicPr>
        <p:blipFill>
          <a:blip r:embed="rId3">
            <a:alphaModFix/>
          </a:blip>
          <a:stretch>
            <a:fillRect/>
          </a:stretch>
        </p:blipFill>
        <p:spPr>
          <a:xfrm>
            <a:off x="275725" y="605612"/>
            <a:ext cx="8592551" cy="3932276"/>
          </a:xfrm>
          <a:prstGeom prst="rect">
            <a:avLst/>
          </a:prstGeom>
          <a:noFill/>
          <a:ln>
            <a:noFill/>
          </a:ln>
        </p:spPr>
      </p:pic>
      <p:sp>
        <p:nvSpPr>
          <p:cNvPr id="393" name="Google Shape;393;p45"/>
          <p:cNvSpPr/>
          <p:nvPr/>
        </p:nvSpPr>
        <p:spPr>
          <a:xfrm>
            <a:off x="2075425" y="3917775"/>
            <a:ext cx="732000" cy="3159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6055900" y="1854350"/>
            <a:ext cx="1724700" cy="4116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6"/>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2" name="Google Shape;402;p46"/>
          <p:cNvPicPr preferRelativeResize="0"/>
          <p:nvPr/>
        </p:nvPicPr>
        <p:blipFill>
          <a:blip r:embed="rId3">
            <a:alphaModFix/>
          </a:blip>
          <a:stretch>
            <a:fillRect/>
          </a:stretch>
        </p:blipFill>
        <p:spPr>
          <a:xfrm>
            <a:off x="3042690" y="1426250"/>
            <a:ext cx="3058625" cy="2291000"/>
          </a:xfrm>
          <a:prstGeom prst="rect">
            <a:avLst/>
          </a:prstGeom>
          <a:noFill/>
          <a:ln>
            <a:noFill/>
          </a:ln>
        </p:spPr>
      </p:pic>
      <p:sp>
        <p:nvSpPr>
          <p:cNvPr id="403" name="Google Shape;403;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7"/>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20" b="1">
                <a:latin typeface="Times New Roman"/>
                <a:ea typeface="Times New Roman"/>
                <a:cs typeface="Times New Roman"/>
                <a:sym typeface="Times New Roman"/>
              </a:rPr>
              <a:t>Assignment</a:t>
            </a:r>
            <a:endParaRPr sz="3220" b="1">
              <a:latin typeface="Times New Roman"/>
              <a:ea typeface="Times New Roman"/>
              <a:cs typeface="Times New Roman"/>
              <a:sym typeface="Times New Roman"/>
            </a:endParaRPr>
          </a:p>
        </p:txBody>
      </p:sp>
      <p:sp>
        <p:nvSpPr>
          <p:cNvPr id="411" name="Google Shape;411;p47"/>
          <p:cNvSpPr txBox="1">
            <a:spLocks noGrp="1"/>
          </p:cNvSpPr>
          <p:nvPr>
            <p:ph type="body" idx="1"/>
          </p:nvPr>
        </p:nvSpPr>
        <p:spPr>
          <a:xfrm>
            <a:off x="311700" y="1152475"/>
            <a:ext cx="8520600" cy="3416400"/>
          </a:xfrm>
          <a:prstGeom prst="rect">
            <a:avLst/>
          </a:prstGeom>
          <a:ln>
            <a:noFill/>
          </a:ln>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Times New Roman"/>
              <a:buChar char="●"/>
            </a:pP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If you’re facing any difficulties:</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Contact us at: </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b="1">
                <a:solidFill>
                  <a:schemeClr val="dk1"/>
                </a:solidFill>
                <a:latin typeface="Times New Roman"/>
                <a:ea typeface="Times New Roman"/>
                <a:cs typeface="Times New Roman"/>
                <a:sym typeface="Times New Roman"/>
              </a:rPr>
              <a:t>Facebook</a:t>
            </a:r>
            <a:r>
              <a:rPr lang="en">
                <a:solidFill>
                  <a:schemeClr val="dk1"/>
                </a:solidFill>
                <a:latin typeface="Times New Roman"/>
                <a:ea typeface="Times New Roman"/>
                <a:cs typeface="Times New Roman"/>
                <a:sym typeface="Times New Roman"/>
              </a:rPr>
              <a:t>: </a:t>
            </a:r>
            <a:r>
              <a:rPr lang="en"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Kec Robotics Club</a:t>
            </a:r>
            <a:r>
              <a:rPr lang="en"/>
              <a:t> </a:t>
            </a:r>
            <a:r>
              <a:rPr lang="en" u="sng">
                <a:solidFill>
                  <a:schemeClr val="hlink"/>
                </a:solidFill>
                <a:latin typeface="Times New Roman"/>
                <a:ea typeface="Times New Roman"/>
                <a:cs typeface="Times New Roman"/>
                <a:sym typeface="Times New Roman"/>
                <a:hlinkClick r:id="rId4"/>
              </a:rPr>
              <a:t>Kec I.T. Club</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b="1">
                <a:solidFill>
                  <a:schemeClr val="dk1"/>
                </a:solidFill>
                <a:latin typeface="Times New Roman"/>
                <a:ea typeface="Times New Roman"/>
                <a:cs typeface="Times New Roman"/>
                <a:sym typeface="Times New Roman"/>
              </a:rPr>
              <a:t>Mail</a:t>
            </a:r>
            <a:r>
              <a:rPr lang="en">
                <a:solidFill>
                  <a:schemeClr val="dk1"/>
                </a:solidFill>
                <a:latin typeface="Times New Roman"/>
                <a:ea typeface="Times New Roman"/>
                <a:cs typeface="Times New Roman"/>
                <a:sym typeface="Times New Roman"/>
              </a:rPr>
              <a:t>: </a:t>
            </a:r>
            <a:r>
              <a:rPr lang="en" u="sng">
                <a:solidFill>
                  <a:schemeClr val="hlink"/>
                </a:solidFill>
                <a:latin typeface="Times New Roman"/>
                <a:ea typeface="Times New Roman"/>
                <a:cs typeface="Times New Roman"/>
                <a:sym typeface="Times New Roman"/>
                <a:hlinkClick r:id="rId5"/>
              </a:rPr>
              <a:t>rbtkec@gmail.com</a:t>
            </a:r>
            <a:endParaRPr>
              <a:solidFill>
                <a:schemeClr val="dk1"/>
              </a:solidFill>
              <a:latin typeface="Times New Roman"/>
              <a:ea typeface="Times New Roman"/>
              <a:cs typeface="Times New Roman"/>
              <a:sym typeface="Times New Roman"/>
            </a:endParaRPr>
          </a:p>
          <a:p>
            <a:pPr marL="457200" lvl="0" indent="0" algn="l" rtl="0">
              <a:spcBef>
                <a:spcPts val="1200"/>
              </a:spcBef>
              <a:spcAft>
                <a:spcPts val="1200"/>
              </a:spcAft>
              <a:buNone/>
            </a:pPr>
            <a:r>
              <a:rPr lang="en">
                <a:solidFill>
                  <a:schemeClr val="dk1"/>
                </a:solidFill>
                <a:latin typeface="Times New Roman"/>
                <a:ea typeface="Times New Roman"/>
                <a:cs typeface="Times New Roman"/>
                <a:sym typeface="Times New Roman"/>
              </a:rPr>
              <a:t>  </a:t>
            </a:r>
            <a:r>
              <a:rPr lang="en" u="sng">
                <a:solidFill>
                  <a:schemeClr val="hlink"/>
                </a:solidFill>
                <a:latin typeface="Times New Roman"/>
                <a:ea typeface="Times New Roman"/>
                <a:cs typeface="Times New Roman"/>
                <a:sym typeface="Times New Roman"/>
                <a:hlinkClick r:id="rId6"/>
              </a:rPr>
              <a:t>kecktm.it.club@gmail.com</a:t>
            </a:r>
            <a:endParaRPr>
              <a:solidFill>
                <a:schemeClr val="dk1"/>
              </a:solidFill>
              <a:latin typeface="Times New Roman"/>
              <a:ea typeface="Times New Roman"/>
              <a:cs typeface="Times New Roman"/>
              <a:sym typeface="Times New Roman"/>
            </a:endParaRPr>
          </a:p>
        </p:txBody>
      </p:sp>
      <p:pic>
        <p:nvPicPr>
          <p:cNvPr id="412" name="Google Shape;412;p47"/>
          <p:cNvPicPr preferRelativeResize="0"/>
          <p:nvPr/>
        </p:nvPicPr>
        <p:blipFill>
          <a:blip r:embed="rId7">
            <a:alphaModFix/>
          </a:blip>
          <a:stretch>
            <a:fillRect/>
          </a:stretch>
        </p:blipFill>
        <p:spPr>
          <a:xfrm>
            <a:off x="4951450" y="1757850"/>
            <a:ext cx="2994300" cy="2620000"/>
          </a:xfrm>
          <a:prstGeom prst="rect">
            <a:avLst/>
          </a:prstGeom>
          <a:noFill/>
          <a:ln>
            <a:noFill/>
          </a:ln>
        </p:spPr>
      </p:pic>
      <p:sp>
        <p:nvSpPr>
          <p:cNvPr id="413" name="Google Shape;413;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8"/>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421" name="Google Shape;421;p48"/>
          <p:cNvPicPr preferRelativeResize="0"/>
          <p:nvPr/>
        </p:nvPicPr>
        <p:blipFill rotWithShape="1">
          <a:blip r:embed="rId3">
            <a:alphaModFix/>
          </a:blip>
          <a:srcRect b="14624"/>
          <a:stretch/>
        </p:blipFill>
        <p:spPr>
          <a:xfrm>
            <a:off x="1770923" y="577275"/>
            <a:ext cx="5639805" cy="3918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latin typeface="Times New Roman"/>
                <a:ea typeface="Times New Roman"/>
                <a:cs typeface="Times New Roman"/>
                <a:sym typeface="Times New Roman"/>
              </a:rPr>
              <a:t>What is Forking?</a:t>
            </a:r>
            <a:endParaRPr sz="3220" b="1">
              <a:latin typeface="Times New Roman"/>
              <a:ea typeface="Times New Roman"/>
              <a:cs typeface="Times New Roman"/>
              <a:sym typeface="Times New Roman"/>
            </a:endParaRPr>
          </a:p>
        </p:txBody>
      </p:sp>
      <p:sp>
        <p:nvSpPr>
          <p:cNvPr id="101" name="Google Shape;101;p16"/>
          <p:cNvSpPr txBox="1">
            <a:spLocks noGrp="1"/>
          </p:cNvSpPr>
          <p:nvPr>
            <p:ph type="body" idx="1"/>
          </p:nvPr>
        </p:nvSpPr>
        <p:spPr>
          <a:xfrm>
            <a:off x="4572000" y="1091700"/>
            <a:ext cx="4260300" cy="3552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Forking is a git clone operation executed on a server copy of a projects repo</a:t>
            </a:r>
            <a:r>
              <a:rPr lang="en" sz="1200">
                <a:solidFill>
                  <a:srgbClr val="202124"/>
                </a:solidFill>
              </a:rPr>
              <a:t>.</a:t>
            </a:r>
            <a:endParaRPr sz="1200">
              <a:solidFill>
                <a:srgbClr val="202124"/>
              </a:solidFill>
            </a:endParaRPr>
          </a:p>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Forking creates your own copy of a repository in a remote location (for example, GitHub).</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Your own copy means that you will be able to contribute changes to your copy of the repository without affecting the original repository.</a:t>
            </a:r>
            <a:endParaRPr sz="1350">
              <a:solidFill>
                <a:srgbClr val="3D3D4E"/>
              </a:solidFill>
              <a:latin typeface="Georgia"/>
              <a:ea typeface="Georgia"/>
              <a:cs typeface="Georgia"/>
              <a:sym typeface="Georgia"/>
            </a:endParaRPr>
          </a:p>
        </p:txBody>
      </p:sp>
      <p:sp>
        <p:nvSpPr>
          <p:cNvPr id="102" name="Google Shape;10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03" name="Google Shape;103;p16"/>
          <p:cNvPicPr preferRelativeResize="0"/>
          <p:nvPr/>
        </p:nvPicPr>
        <p:blipFill>
          <a:blip r:embed="rId3">
            <a:alphaModFix/>
          </a:blip>
          <a:stretch>
            <a:fillRect/>
          </a:stretch>
        </p:blipFill>
        <p:spPr>
          <a:xfrm>
            <a:off x="222575" y="1091700"/>
            <a:ext cx="4267200" cy="36309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20" b="1">
                <a:latin typeface="Times New Roman"/>
                <a:ea typeface="Times New Roman"/>
                <a:cs typeface="Times New Roman"/>
                <a:sym typeface="Times New Roman"/>
              </a:rPr>
              <a:t>Step 1 : Fork from main repository</a:t>
            </a:r>
            <a:endParaRPr sz="3220" b="1">
              <a:latin typeface="Times New Roman"/>
              <a:ea typeface="Times New Roman"/>
              <a:cs typeface="Times New Roman"/>
              <a:sym typeface="Times New Roman"/>
            </a:endParaRPr>
          </a:p>
        </p:txBody>
      </p:sp>
      <p:sp>
        <p:nvSpPr>
          <p:cNvPr id="111" name="Google Shape;111;p17"/>
          <p:cNvSpPr txBox="1">
            <a:spLocks noGrp="1"/>
          </p:cNvSpPr>
          <p:nvPr>
            <p:ph type="body" idx="1"/>
          </p:nvPr>
        </p:nvSpPr>
        <p:spPr>
          <a:xfrm>
            <a:off x="311700" y="1409175"/>
            <a:ext cx="8520600" cy="3416400"/>
          </a:xfrm>
          <a:prstGeom prst="rect">
            <a:avLst/>
          </a:prstGeom>
        </p:spPr>
        <p:txBody>
          <a:bodyPr spcFirstLastPara="1" wrap="square" lIns="91425" tIns="91425" rIns="91425" bIns="91425" anchor="t" anchorCtr="0">
            <a:normAutofit/>
          </a:bodyPr>
          <a:lstStyle/>
          <a:p>
            <a:pPr marL="0" marR="114300" lvl="0" indent="457200" algn="l" rtl="0">
              <a:lnSpc>
                <a:spcPct val="130434"/>
              </a:lnSpc>
              <a:spcBef>
                <a:spcPts val="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800">
              <a:solidFill>
                <a:schemeClr val="dk1"/>
              </a:solidFill>
              <a:highlight>
                <a:srgbClr val="FFFFFF"/>
              </a:highlight>
              <a:latin typeface="Times New Roman"/>
              <a:ea typeface="Times New Roman"/>
              <a:cs typeface="Times New Roman"/>
              <a:sym typeface="Times New Roman"/>
            </a:endParaRPr>
          </a:p>
        </p:txBody>
      </p:sp>
      <p:grpSp>
        <p:nvGrpSpPr>
          <p:cNvPr id="112" name="Google Shape;112;p17"/>
          <p:cNvGrpSpPr/>
          <p:nvPr/>
        </p:nvGrpSpPr>
        <p:grpSpPr>
          <a:xfrm>
            <a:off x="583162" y="1017725"/>
            <a:ext cx="7977682" cy="3701050"/>
            <a:chOff x="583162" y="1017725"/>
            <a:chExt cx="7977682" cy="3701050"/>
          </a:xfrm>
        </p:grpSpPr>
        <p:pic>
          <p:nvPicPr>
            <p:cNvPr id="113" name="Google Shape;113;p17"/>
            <p:cNvPicPr preferRelativeResize="0"/>
            <p:nvPr/>
          </p:nvPicPr>
          <p:blipFill rotWithShape="1">
            <a:blip r:embed="rId3">
              <a:alphaModFix/>
            </a:blip>
            <a:srcRect t="2037"/>
            <a:stretch/>
          </p:blipFill>
          <p:spPr>
            <a:xfrm>
              <a:off x="583162" y="1017725"/>
              <a:ext cx="7977682" cy="3701050"/>
            </a:xfrm>
            <a:prstGeom prst="rect">
              <a:avLst/>
            </a:prstGeom>
            <a:noFill/>
            <a:ln>
              <a:noFill/>
            </a:ln>
          </p:spPr>
        </p:pic>
        <p:sp>
          <p:nvSpPr>
            <p:cNvPr id="114" name="Google Shape;114;p17"/>
            <p:cNvSpPr/>
            <p:nvPr/>
          </p:nvSpPr>
          <p:spPr>
            <a:xfrm>
              <a:off x="6722750" y="1352350"/>
              <a:ext cx="735300" cy="282900"/>
            </a:xfrm>
            <a:prstGeom prst="roundRect">
              <a:avLst>
                <a:gd name="adj" fmla="val 16667"/>
              </a:avLst>
            </a:prstGeom>
            <a:noFill/>
            <a:ln w="28575" cap="flat" cmpd="sng">
              <a:solidFill>
                <a:srgbClr val="00FF00"/>
              </a:solidFill>
              <a:prstDash val="solid"/>
              <a:round/>
              <a:headEnd type="none" w="sm" len="sm"/>
              <a:tailEnd type="none" w="sm" len="sm"/>
            </a:ln>
            <a:effectLst>
              <a:outerShdw blurRad="128588" dist="9525" dir="300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20" b="1">
                <a:latin typeface="Times New Roman"/>
                <a:ea typeface="Times New Roman"/>
                <a:cs typeface="Times New Roman"/>
                <a:sym typeface="Times New Roman"/>
              </a:rPr>
              <a:t>Step 2 : Fork from team leader</a:t>
            </a:r>
            <a:endParaRPr sz="3220" b="1">
              <a:latin typeface="Times New Roman"/>
              <a:ea typeface="Times New Roman"/>
              <a:cs typeface="Times New Roman"/>
              <a:sym typeface="Times New Roman"/>
            </a:endParaRPr>
          </a:p>
        </p:txBody>
      </p:sp>
      <p:grpSp>
        <p:nvGrpSpPr>
          <p:cNvPr id="123" name="Google Shape;123;p18"/>
          <p:cNvGrpSpPr/>
          <p:nvPr/>
        </p:nvGrpSpPr>
        <p:grpSpPr>
          <a:xfrm>
            <a:off x="664388" y="1094175"/>
            <a:ext cx="7815224" cy="3492601"/>
            <a:chOff x="645563" y="1170625"/>
            <a:chExt cx="7815224" cy="3492601"/>
          </a:xfrm>
        </p:grpSpPr>
        <p:pic>
          <p:nvPicPr>
            <p:cNvPr id="124" name="Google Shape;124;p18"/>
            <p:cNvPicPr preferRelativeResize="0"/>
            <p:nvPr/>
          </p:nvPicPr>
          <p:blipFill rotWithShape="1">
            <a:blip r:embed="rId3">
              <a:alphaModFix/>
            </a:blip>
            <a:srcRect t="16289"/>
            <a:stretch/>
          </p:blipFill>
          <p:spPr>
            <a:xfrm>
              <a:off x="645563" y="1170625"/>
              <a:ext cx="7815224" cy="3492601"/>
            </a:xfrm>
            <a:prstGeom prst="rect">
              <a:avLst/>
            </a:prstGeom>
            <a:noFill/>
            <a:ln>
              <a:noFill/>
            </a:ln>
          </p:spPr>
        </p:pic>
        <p:sp>
          <p:nvSpPr>
            <p:cNvPr id="125" name="Google Shape;125;p18"/>
            <p:cNvSpPr/>
            <p:nvPr/>
          </p:nvSpPr>
          <p:spPr>
            <a:xfrm>
              <a:off x="2720234" y="2307940"/>
              <a:ext cx="1445700" cy="684600"/>
            </a:xfrm>
            <a:prstGeom prst="roundRect">
              <a:avLst>
                <a:gd name="adj" fmla="val 16667"/>
              </a:avLst>
            </a:prstGeom>
            <a:noFill/>
            <a:ln w="28575" cap="flat" cmpd="sng">
              <a:solidFill>
                <a:srgbClr val="00FF00"/>
              </a:solidFill>
              <a:prstDash val="solid"/>
              <a:round/>
              <a:headEnd type="none" w="sm" len="sm"/>
              <a:tailEnd type="none" w="sm" len="sm"/>
            </a:ln>
            <a:effectLst>
              <a:outerShdw blurRad="142875" dist="9525" dir="534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20" b="1">
                <a:latin typeface="Times New Roman"/>
                <a:ea typeface="Times New Roman"/>
                <a:cs typeface="Times New Roman"/>
                <a:sym typeface="Times New Roman"/>
              </a:rPr>
              <a:t>Step 3 : Git Clone</a:t>
            </a:r>
            <a:endParaRPr sz="3220" b="1">
              <a:latin typeface="Times New Roman"/>
              <a:ea typeface="Times New Roman"/>
              <a:cs typeface="Times New Roman"/>
              <a:sym typeface="Times New Roman"/>
            </a:endParaRPr>
          </a:p>
        </p:txBody>
      </p:sp>
      <p:sp>
        <p:nvSpPr>
          <p:cNvPr id="134" name="Google Shape;134;p19"/>
          <p:cNvSpPr txBox="1">
            <a:spLocks noGrp="1"/>
          </p:cNvSpPr>
          <p:nvPr>
            <p:ph type="body" idx="1"/>
          </p:nvPr>
        </p:nvSpPr>
        <p:spPr>
          <a:xfrm>
            <a:off x="311700" y="1409175"/>
            <a:ext cx="8520600" cy="3416400"/>
          </a:xfrm>
          <a:prstGeom prst="rect">
            <a:avLst/>
          </a:prstGeom>
        </p:spPr>
        <p:txBody>
          <a:bodyPr spcFirstLastPara="1" wrap="square" lIns="91425" tIns="91425" rIns="91425" bIns="91425" anchor="t" anchorCtr="0">
            <a:normAutofit/>
          </a:bodyPr>
          <a:lstStyle/>
          <a:p>
            <a:pPr marL="0" marR="114300" lvl="0" indent="457200" algn="l" rtl="0">
              <a:lnSpc>
                <a:spcPct val="130434"/>
              </a:lnSpc>
              <a:spcBef>
                <a:spcPts val="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800">
              <a:solidFill>
                <a:schemeClr val="dk1"/>
              </a:solidFill>
              <a:highlight>
                <a:srgbClr val="FFFFFF"/>
              </a:highlight>
              <a:latin typeface="Times New Roman"/>
              <a:ea typeface="Times New Roman"/>
              <a:cs typeface="Times New Roman"/>
              <a:sym typeface="Times New Roman"/>
            </a:endParaRPr>
          </a:p>
        </p:txBody>
      </p:sp>
      <p:grpSp>
        <p:nvGrpSpPr>
          <p:cNvPr id="135" name="Google Shape;135;p19"/>
          <p:cNvGrpSpPr/>
          <p:nvPr/>
        </p:nvGrpSpPr>
        <p:grpSpPr>
          <a:xfrm>
            <a:off x="795850" y="1017725"/>
            <a:ext cx="7589950" cy="3416400"/>
            <a:chOff x="795850" y="1017725"/>
            <a:chExt cx="7589950" cy="3416400"/>
          </a:xfrm>
        </p:grpSpPr>
        <p:pic>
          <p:nvPicPr>
            <p:cNvPr id="136" name="Google Shape;136;p19"/>
            <p:cNvPicPr preferRelativeResize="0"/>
            <p:nvPr/>
          </p:nvPicPr>
          <p:blipFill rotWithShape="1">
            <a:blip r:embed="rId3">
              <a:alphaModFix/>
            </a:blip>
            <a:srcRect b="5123"/>
            <a:stretch/>
          </p:blipFill>
          <p:spPr>
            <a:xfrm>
              <a:off x="795850" y="1017725"/>
              <a:ext cx="7589950" cy="3416400"/>
            </a:xfrm>
            <a:prstGeom prst="rect">
              <a:avLst/>
            </a:prstGeom>
            <a:noFill/>
            <a:ln>
              <a:noFill/>
            </a:ln>
          </p:spPr>
        </p:pic>
        <p:sp>
          <p:nvSpPr>
            <p:cNvPr id="137" name="Google Shape;137;p19"/>
            <p:cNvSpPr/>
            <p:nvPr/>
          </p:nvSpPr>
          <p:spPr>
            <a:xfrm>
              <a:off x="3994263" y="2571750"/>
              <a:ext cx="2225700" cy="1248300"/>
            </a:xfrm>
            <a:prstGeom prst="roundRect">
              <a:avLst>
                <a:gd name="adj" fmla="val 16667"/>
              </a:avLst>
            </a:prstGeom>
            <a:noFill/>
            <a:ln w="28575" cap="flat" cmpd="sng">
              <a:solidFill>
                <a:srgbClr val="00FF00"/>
              </a:solidFill>
              <a:prstDash val="solid"/>
              <a:round/>
              <a:headEnd type="none" w="sm" len="sm"/>
              <a:tailEnd type="none" w="sm" len="sm"/>
            </a:ln>
            <a:effectLst>
              <a:outerShdw blurRad="200025" dist="9525" dir="534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20" b="1">
                <a:latin typeface="Times New Roman"/>
                <a:ea typeface="Times New Roman"/>
                <a:cs typeface="Times New Roman"/>
                <a:sym typeface="Times New Roman"/>
              </a:rPr>
              <a:t>$ git clone &lt;link&gt;</a:t>
            </a:r>
            <a:endParaRPr sz="3220" b="1">
              <a:latin typeface="Times New Roman"/>
              <a:ea typeface="Times New Roman"/>
              <a:cs typeface="Times New Roman"/>
              <a:sym typeface="Times New Roman"/>
            </a:endParaRPr>
          </a:p>
        </p:txBody>
      </p:sp>
      <p:sp>
        <p:nvSpPr>
          <p:cNvPr id="146" name="Google Shape;146;p20"/>
          <p:cNvSpPr txBox="1">
            <a:spLocks noGrp="1"/>
          </p:cNvSpPr>
          <p:nvPr>
            <p:ph type="body" idx="1"/>
          </p:nvPr>
        </p:nvSpPr>
        <p:spPr>
          <a:xfrm>
            <a:off x="311700" y="1152475"/>
            <a:ext cx="8520600" cy="3687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This command is used to point to an existing repo and make a clone or copy of that repo at in a new directory, at another location.</a:t>
            </a:r>
            <a:endParaRPr>
              <a:latin typeface="Times New Roman"/>
              <a:ea typeface="Times New Roman"/>
              <a:cs typeface="Times New Roman"/>
              <a:sym typeface="Times New Roman"/>
            </a:endParaRPr>
          </a:p>
        </p:txBody>
      </p:sp>
      <p:sp>
        <p:nvSpPr>
          <p:cNvPr id="147" name="Google Shape;14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48" name="Google Shape;148;p20"/>
          <p:cNvPicPr preferRelativeResize="0"/>
          <p:nvPr/>
        </p:nvPicPr>
        <p:blipFill rotWithShape="1">
          <a:blip r:embed="rId3">
            <a:alphaModFix/>
          </a:blip>
          <a:srcRect b="15519"/>
          <a:stretch/>
        </p:blipFill>
        <p:spPr>
          <a:xfrm>
            <a:off x="638450" y="2112975"/>
            <a:ext cx="7610475" cy="197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p:nvPr/>
        </p:nvSpPr>
        <p:spPr>
          <a:xfrm>
            <a:off x="160425" y="300800"/>
            <a:ext cx="8860800" cy="4471800"/>
          </a:xfrm>
          <a:prstGeom prst="rect">
            <a:avLst/>
          </a:prstGeom>
          <a:solidFill>
            <a:srgbClr val="EEEEEE">
              <a:alpha val="47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8622800" y="4722650"/>
            <a:ext cx="468600" cy="310200"/>
          </a:xfrm>
          <a:prstGeom prst="rect">
            <a:avLst/>
          </a:prstGeom>
          <a:solidFill>
            <a:srgbClr val="EEEEEE">
              <a:alpha val="5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1">
                <a:latin typeface="Times New Roman"/>
                <a:ea typeface="Times New Roman"/>
                <a:cs typeface="Times New Roman"/>
                <a:sym typeface="Times New Roman"/>
              </a:rPr>
              <a:t>What is Git branching?</a:t>
            </a:r>
            <a:endParaRPr sz="3220" b="1">
              <a:latin typeface="Times New Roman"/>
              <a:ea typeface="Times New Roman"/>
              <a:cs typeface="Times New Roman"/>
              <a:sym typeface="Times New Roman"/>
            </a:endParaRPr>
          </a:p>
        </p:txBody>
      </p:sp>
      <p:sp>
        <p:nvSpPr>
          <p:cNvPr id="156" name="Google Shape;156;p21"/>
          <p:cNvSpPr txBox="1">
            <a:spLocks noGrp="1"/>
          </p:cNvSpPr>
          <p:nvPr>
            <p:ph type="body" idx="1"/>
          </p:nvPr>
        </p:nvSpPr>
        <p:spPr>
          <a:xfrm>
            <a:off x="4572000" y="1091700"/>
            <a:ext cx="4260300" cy="3552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Branching is the practice of creating copies of programs or objects in development to work in parallel versions, retaining the original and working on the branch or making different changes to each.</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 branch is essentially is a unique set of code changes with a unique name</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Edit code on new branch without impacting the main branch.</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Common examples: Stable, Testing etc</a:t>
            </a:r>
            <a:endParaRPr sz="1800">
              <a:solidFill>
                <a:schemeClr val="dk1"/>
              </a:solidFill>
              <a:latin typeface="Times New Roman"/>
              <a:ea typeface="Times New Roman"/>
              <a:cs typeface="Times New Roman"/>
              <a:sym typeface="Times New Roman"/>
            </a:endParaRPr>
          </a:p>
        </p:txBody>
      </p:sp>
      <p:sp>
        <p:nvSpPr>
          <p:cNvPr id="157" name="Google Shape;15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58" name="Google Shape;158;p21"/>
          <p:cNvPicPr preferRelativeResize="0"/>
          <p:nvPr/>
        </p:nvPicPr>
        <p:blipFill>
          <a:blip r:embed="rId3">
            <a:alphaModFix/>
          </a:blip>
          <a:stretch>
            <a:fillRect/>
          </a:stretch>
        </p:blipFill>
        <p:spPr>
          <a:xfrm>
            <a:off x="311700" y="1835084"/>
            <a:ext cx="4117775" cy="172946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396252D287F64FA56B0EF189AFC0BF" ma:contentTypeVersion="10" ma:contentTypeDescription="Create a new document." ma:contentTypeScope="" ma:versionID="35b5d34dd9989c79442df50083b66d03">
  <xsd:schema xmlns:xsd="http://www.w3.org/2001/XMLSchema" xmlns:xs="http://www.w3.org/2001/XMLSchema" xmlns:p="http://schemas.microsoft.com/office/2006/metadata/properties" xmlns:ns2="85b1f58d-fabe-48a6-90f8-47ea81bbfa09" xmlns:ns3="20825ed0-7012-4885-b53e-17edb944e75d" targetNamespace="http://schemas.microsoft.com/office/2006/metadata/properties" ma:root="true" ma:fieldsID="889965a8d531bfefea8e13d1c21de6cf" ns2:_="" ns3:_="">
    <xsd:import namespace="85b1f58d-fabe-48a6-90f8-47ea81bbfa09"/>
    <xsd:import namespace="20825ed0-7012-4885-b53e-17edb944e7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1f58d-fabe-48a6-90f8-47ea81bbfa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825ed0-7012-4885-b53e-17edb944e75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CADB1-BD5E-48FF-8DD7-C85D284F5BB9}">
  <ds:schemaRefs>
    <ds:schemaRef ds:uri="20825ed0-7012-4885-b53e-17edb944e75d"/>
    <ds:schemaRef ds:uri="85b1f58d-fabe-48a6-90f8-47ea81bbfa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939FC0-7DF8-47E3-AB08-A8EDE2A7190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4902AAD-5C5A-4FB1-9F80-CF8AB1632F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Slides>
  <Notes>36</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Simple Light</vt:lpstr>
      <vt:lpstr>Introduction to Git and GitHub</vt:lpstr>
      <vt:lpstr>Table of contents</vt:lpstr>
      <vt:lpstr>Table of contents</vt:lpstr>
      <vt:lpstr>What is Forking?</vt:lpstr>
      <vt:lpstr>Step 1 : Fork from main repository</vt:lpstr>
      <vt:lpstr>Step 2 : Fork from team leader</vt:lpstr>
      <vt:lpstr>Step 3 : Git Clone</vt:lpstr>
      <vt:lpstr>$ git clone &lt;link&gt;</vt:lpstr>
      <vt:lpstr>What is Git branching?</vt:lpstr>
      <vt:lpstr>Step 4 : Create New Branch</vt:lpstr>
      <vt:lpstr>$ git branch </vt:lpstr>
      <vt:lpstr>Step 5 : Change Branch</vt:lpstr>
      <vt:lpstr>Step 6 : Add features inside new branch</vt:lpstr>
      <vt:lpstr>Step 7 : Commit changes  </vt:lpstr>
      <vt:lpstr>Step 8 : Git merge  </vt:lpstr>
      <vt:lpstr>PowerPoint Presentation</vt:lpstr>
      <vt:lpstr>What is Pull Request?</vt:lpstr>
      <vt:lpstr>Creating pull request  </vt:lpstr>
      <vt:lpstr>PowerPoint Presentation</vt:lpstr>
      <vt:lpstr>PowerPoint Presentation</vt:lpstr>
      <vt:lpstr>Merge Conflict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Issues and ways of assigning them </vt:lpstr>
      <vt:lpstr>PowerPoint Presentation</vt:lpstr>
      <vt:lpstr>PowerPoint Presentation</vt:lpstr>
      <vt:lpstr>PowerPoint Presentation</vt:lpstr>
      <vt:lpstr>Assignment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 and GitHub</dc:title>
  <cp:revision>1</cp:revision>
  <dcterms:modified xsi:type="dcterms:W3CDTF">2022-01-10T15:35:06Z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0x010100BE396252D287F64FA56B0EF189AFC0BF</vt:lpwstr>
  </property>
</Properties>
</file>